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301" r:id="rId9"/>
    <p:sldId id="258" r:id="rId10"/>
    <p:sldId id="260" r:id="rId11"/>
    <p:sldId id="295" r:id="rId12"/>
    <p:sldId id="293" r:id="rId13"/>
    <p:sldId id="296" r:id="rId14"/>
    <p:sldId id="259" r:id="rId15"/>
    <p:sldId id="297" r:id="rId16"/>
    <p:sldId id="262" r:id="rId17"/>
    <p:sldId id="298" r:id="rId18"/>
    <p:sldId id="294" r:id="rId19"/>
    <p:sldId id="280" r:id="rId20"/>
    <p:sldId id="279" r:id="rId21"/>
    <p:sldId id="299" r:id="rId22"/>
    <p:sldId id="290" r:id="rId23"/>
    <p:sldId id="284" r:id="rId24"/>
    <p:sldId id="300"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354236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17390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162551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917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6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42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59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34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319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545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26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142251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380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591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74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54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598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925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570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164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652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59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417886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907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119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120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33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770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072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880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481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766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38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1965583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032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8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14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823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177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597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799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123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9770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40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915781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303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603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0432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516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7770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16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659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19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127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24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8984582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246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3974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6855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98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69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168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209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807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830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41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292191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6430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098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38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329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34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8694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60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1317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8587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62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8053268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981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351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7342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826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825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8795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9845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6695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29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846119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t>‹#›</a:t>
            </a:fld>
            <a:endParaRPr lang="en-US"/>
          </a:p>
        </p:txBody>
      </p:sp>
    </p:spTree>
    <p:extLst>
      <p:ext uri="{BB962C8B-B14F-4D97-AF65-F5344CB8AC3E}">
        <p14:creationId xmlns:p14="http://schemas.microsoft.com/office/powerpoint/2010/main" val="987393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634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073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421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0239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2635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8547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1563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hyperlink" Target="mailto:de73916@miescuela.pr"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carmensaffar.edublogs.org/" TargetMode="External"/><Relationship Id="rId4" Type="http://schemas.openxmlformats.org/officeDocument/2006/relationships/hyperlink" Target="mailto:carmensaffar@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5DAE-443B-4C39-AFC3-D1EA0059E1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872B37D-891A-43F2-9BD6-702533C9D6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228273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57BE2CD-4A0E-4F5E-B28A-F1543FBE45EC}"/>
              </a:ext>
            </a:extLst>
          </p:cNvPr>
          <p:cNvSpPr/>
          <p:nvPr/>
        </p:nvSpPr>
        <p:spPr>
          <a:xfrm>
            <a:off x="740238" y="1230868"/>
            <a:ext cx="10522857" cy="784830"/>
          </a:xfrm>
          <a:prstGeom prst="rect">
            <a:avLst/>
          </a:prstGeom>
        </p:spPr>
        <p:txBody>
          <a:bodyPr wrap="square">
            <a:spAutoFit/>
          </a:bodyPr>
          <a:lstStyle/>
          <a:p>
            <a:pPr algn="ct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Grades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4" name="TextBox 3">
            <a:extLst>
              <a:ext uri="{FF2B5EF4-FFF2-40B4-BE49-F238E27FC236}">
                <a16:creationId xmlns:a16="http://schemas.microsoft.com/office/drawing/2014/main" id="{F0772A34-863D-440B-AF2D-BF0C834DBBDE}"/>
              </a:ext>
            </a:extLst>
          </p:cNvPr>
          <p:cNvSpPr txBox="1"/>
          <p:nvPr/>
        </p:nvSpPr>
        <p:spPr>
          <a:xfrm>
            <a:off x="2307771" y="1939973"/>
            <a:ext cx="8884104" cy="1138773"/>
          </a:xfrm>
          <a:prstGeom prst="rect">
            <a:avLst/>
          </a:prstGeom>
          <a:noFill/>
        </p:spPr>
        <p:txBody>
          <a:bodyPr wrap="square" rtlCol="0">
            <a:spAutoFit/>
          </a:bodyPr>
          <a:lstStyle/>
          <a:p>
            <a:r>
              <a:rPr lang="en-US" sz="2500" dirty="0">
                <a:solidFill>
                  <a:prstClr val="black"/>
                </a:solidFill>
                <a:latin typeface="Arial" panose="020B0604020202020204" pitchFamily="34" charset="0"/>
                <a:cs typeface="Arial" panose="020B0604020202020204" pitchFamily="34" charset="0"/>
              </a:rPr>
              <a:t>Every 10 weeks you should have a minimum of 245 points to total 980 points at the end of the school year.  </a:t>
            </a:r>
          </a:p>
          <a:p>
            <a:endParaRPr lang="en-US"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85339103"/>
              </p:ext>
            </p:extLst>
          </p:nvPr>
        </p:nvGraphicFramePr>
        <p:xfrm>
          <a:off x="2404608" y="3078744"/>
          <a:ext cx="8690429" cy="1173988"/>
        </p:xfrm>
        <a:graphic>
          <a:graphicData uri="http://schemas.openxmlformats.org/drawingml/2006/table">
            <a:tbl>
              <a:tblPr firstRow="1" firstCol="1" bandRow="1"/>
              <a:tblGrid>
                <a:gridCol w="3858805">
                  <a:extLst>
                    <a:ext uri="{9D8B030D-6E8A-4147-A177-3AD203B41FA5}">
                      <a16:colId xmlns:a16="http://schemas.microsoft.com/office/drawing/2014/main" val="20000"/>
                    </a:ext>
                  </a:extLst>
                </a:gridCol>
                <a:gridCol w="4831624">
                  <a:extLst>
                    <a:ext uri="{9D8B030D-6E8A-4147-A177-3AD203B41FA5}">
                      <a16:colId xmlns:a16="http://schemas.microsoft.com/office/drawing/2014/main" val="20001"/>
                    </a:ext>
                  </a:extLst>
                </a:gridCol>
              </a:tblGrid>
              <a:tr h="0">
                <a:tc>
                  <a:txBody>
                    <a:bodyPr/>
                    <a:lstStyle/>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 </a:t>
                      </a:r>
                      <a:endParaRPr lang="en-US" sz="1800" dirty="0">
                        <a:solidFill>
                          <a:srgbClr val="000000"/>
                        </a:solidFill>
                        <a:effectLst/>
                        <a:latin typeface="Calibri"/>
                        <a:ea typeface="Calibri"/>
                        <a:cs typeface="Arial"/>
                      </a:endParaRPr>
                    </a:p>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100 – 90 A     89 – 80 B      79 – 70 C      </a:t>
                      </a:r>
                    </a:p>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 69 – 60 D      59 – 0 F</a:t>
                      </a:r>
                      <a:endParaRPr lang="en-US" sz="1800" dirty="0">
                        <a:solidFill>
                          <a:srgbClr val="0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 </a:t>
                      </a:r>
                      <a:endParaRPr lang="en-US" sz="1800" dirty="0">
                        <a:solidFill>
                          <a:srgbClr val="000000"/>
                        </a:solidFill>
                        <a:effectLst/>
                        <a:latin typeface="Calibri"/>
                        <a:ea typeface="Calibri"/>
                        <a:cs typeface="Arial"/>
                      </a:endParaRPr>
                    </a:p>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4.00 –3.50 A   /   3.49 – 2.50 B   /  2.49 – 1.60 C   /   1.59 – 0.80 D   /   0.79 –0.00 F</a:t>
                      </a:r>
                      <a:endParaRPr lang="en-US" sz="1800" dirty="0">
                        <a:solidFill>
                          <a:srgbClr val="000000"/>
                        </a:solidFill>
                        <a:effectLst/>
                        <a:latin typeface="Calibri"/>
                        <a:ea typeface="Calibri"/>
                        <a:cs typeface="Arial"/>
                      </a:endParaRPr>
                    </a:p>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 </a:t>
                      </a:r>
                      <a:endParaRPr lang="en-US" sz="1800" dirty="0">
                        <a:solidFill>
                          <a:srgbClr val="0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6327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857483407"/>
              </p:ext>
            </p:extLst>
          </p:nvPr>
        </p:nvGraphicFramePr>
        <p:xfrm>
          <a:off x="1892301" y="685800"/>
          <a:ext cx="9258301" cy="5303520"/>
        </p:xfrm>
        <a:graphic>
          <a:graphicData uri="http://schemas.openxmlformats.org/drawingml/2006/table">
            <a:tbl>
              <a:tblPr firstRow="1" firstCol="1" bandRow="1"/>
              <a:tblGrid>
                <a:gridCol w="1516495">
                  <a:extLst>
                    <a:ext uri="{9D8B030D-6E8A-4147-A177-3AD203B41FA5}">
                      <a16:colId xmlns:a16="http://schemas.microsoft.com/office/drawing/2014/main" val="20000"/>
                    </a:ext>
                  </a:extLst>
                </a:gridCol>
                <a:gridCol w="2585607">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gridCol w="1498600">
                  <a:extLst>
                    <a:ext uri="{9D8B030D-6E8A-4147-A177-3AD203B41FA5}">
                      <a16:colId xmlns:a16="http://schemas.microsoft.com/office/drawing/2014/main" val="20003"/>
                    </a:ext>
                  </a:extLst>
                </a:gridCol>
                <a:gridCol w="800099">
                  <a:extLst>
                    <a:ext uri="{9D8B030D-6E8A-4147-A177-3AD203B41FA5}">
                      <a16:colId xmlns:a16="http://schemas.microsoft.com/office/drawing/2014/main" val="20004"/>
                    </a:ext>
                  </a:extLst>
                </a:gridCol>
              </a:tblGrid>
              <a:tr h="662940">
                <a:tc rowSpan="8">
                  <a:txBody>
                    <a:bodyPr/>
                    <a:lstStyle/>
                    <a:p>
                      <a:pPr marL="228600" marR="0" indent="-228600" algn="ctr">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Técnicas</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de</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Assessment</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y</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Pruebas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b="1" dirty="0">
                          <a:effectLst/>
                          <a:latin typeface="Arial Narrow"/>
                          <a:ea typeface="Calibri"/>
                          <a:cs typeface="Arial"/>
                        </a:rPr>
                        <a:t>4 exámenes parciales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s-ES" sz="1400" dirty="0">
                          <a:effectLst/>
                          <a:latin typeface="Arial Narrow"/>
                          <a:ea typeface="Calibri"/>
                          <a:cs typeface="Arial"/>
                        </a:rPr>
                        <a:t>Demuestra dominio de los conceptos discutidos en clase. Refleja capacidad de análisis. Aplica lo aprendido.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s-ES" sz="1400">
                          <a:effectLst/>
                          <a:latin typeface="Arial Narrow"/>
                          <a:ea typeface="Calibri"/>
                          <a:cs typeface="Arial"/>
                        </a:rPr>
                        <a:t> </a:t>
                      </a:r>
                      <a:endParaRPr lang="en-US" sz="1400">
                        <a:effectLst/>
                        <a:latin typeface="Calibri"/>
                        <a:ea typeface="Calibri"/>
                        <a:cs typeface="Arial"/>
                      </a:endParaRPr>
                    </a:p>
                    <a:p>
                      <a:pPr marL="0" marR="0" indent="0">
                        <a:spcBef>
                          <a:spcPts val="0"/>
                        </a:spcBef>
                        <a:spcAft>
                          <a:spcPts val="0"/>
                        </a:spcAft>
                      </a:pPr>
                      <a:r>
                        <a:rPr lang="es-ES" sz="1400">
                          <a:effectLst/>
                          <a:latin typeface="Arial Narrow"/>
                          <a:ea typeface="Calibri"/>
                          <a:cs typeface="Arial"/>
                        </a:rPr>
                        <a:t>50 puntos cada uno</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s-ES" sz="1400"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dirty="0">
                          <a:effectLst/>
                          <a:latin typeface="Arial Narrow"/>
                          <a:ea typeface="Calibri"/>
                          <a:cs typeface="Arial"/>
                        </a:rPr>
                        <a:t>200</a:t>
                      </a:r>
                    </a:p>
                    <a:p>
                      <a:pPr marL="0" marR="0" indent="0">
                        <a:spcBef>
                          <a:spcPts val="0"/>
                        </a:spcBef>
                        <a:spcAft>
                          <a:spcPts val="0"/>
                        </a:spcAft>
                      </a:pPr>
                      <a:r>
                        <a:rPr lang="es-ES" sz="1400" dirty="0">
                          <a:effectLst/>
                          <a:latin typeface="Arial Narrow"/>
                          <a:ea typeface="Calibri"/>
                          <a:cs typeface="Arial"/>
                        </a:rPr>
                        <a:t>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04900">
                <a:tc vMerge="1">
                  <a:txBody>
                    <a:bodyPr/>
                    <a:lstStyle/>
                    <a:p>
                      <a:endParaRPr lang="en-US"/>
                    </a:p>
                  </a:txBody>
                  <a:tcPr/>
                </a:tc>
                <a:tc>
                  <a:txBody>
                    <a:bodyPr/>
                    <a:lstStyle/>
                    <a:p>
                      <a:pPr marL="0" marR="0" indent="0">
                        <a:spcBef>
                          <a:spcPts val="0"/>
                        </a:spcBef>
                        <a:spcAft>
                          <a:spcPts val="0"/>
                        </a:spcAft>
                      </a:pPr>
                      <a:r>
                        <a:rPr lang="es-ES" sz="1400" b="1" dirty="0">
                          <a:effectLst/>
                          <a:latin typeface="Arial Narrow"/>
                          <a:ea typeface="Calibri"/>
                          <a:cs typeface="Arial"/>
                        </a:rPr>
                        <a:t>10 Pruebas cortas de</a:t>
                      </a:r>
                      <a:endParaRPr lang="en-US" sz="1400" dirty="0">
                        <a:effectLst/>
                        <a:latin typeface="Calibri"/>
                        <a:ea typeface="Calibri"/>
                        <a:cs typeface="Arial"/>
                      </a:endParaRPr>
                    </a:p>
                    <a:p>
                      <a:pPr marL="0" marR="0" indent="0">
                        <a:spcBef>
                          <a:spcPts val="0"/>
                        </a:spcBef>
                        <a:spcAft>
                          <a:spcPts val="0"/>
                        </a:spcAft>
                      </a:pPr>
                      <a:r>
                        <a:rPr lang="es-ES" sz="1400" b="1" dirty="0">
                          <a:effectLst/>
                          <a:latin typeface="Arial Narrow"/>
                          <a:ea typeface="Calibri"/>
                          <a:cs typeface="Arial"/>
                        </a:rPr>
                        <a:t>comprobación, aplicación de conceptos y destrezas.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Demuestra dominio de las estrategias discutidas en clase. Demuestra dominio de las destrezas y procesos de la ciencia. Adquisición de vocabulario. Aplica lo aprendido.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dirty="0">
                          <a:effectLst/>
                          <a:latin typeface="Arial Narrow"/>
                          <a:ea typeface="Calibri"/>
                          <a:cs typeface="Arial"/>
                        </a:rPr>
                        <a:t>10 puntos cada una (aproximadamente)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dirty="0">
                          <a:effectLst/>
                          <a:latin typeface="Arial Narrow"/>
                          <a:ea typeface="Calibri"/>
                          <a:cs typeface="Arial"/>
                        </a:rPr>
                        <a:t>100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2940">
                <a:tc vMerge="1">
                  <a:txBody>
                    <a:bodyPr/>
                    <a:lstStyle/>
                    <a:p>
                      <a:endParaRPr lang="en-US"/>
                    </a:p>
                  </a:txBody>
                  <a:tcPr/>
                </a:tc>
                <a:tc>
                  <a:txBody>
                    <a:bodyPr/>
                    <a:lstStyle/>
                    <a:p>
                      <a:pPr marL="228600" marR="0" indent="-228600">
                        <a:spcBef>
                          <a:spcPts val="0"/>
                        </a:spcBef>
                        <a:spcAft>
                          <a:spcPts val="0"/>
                        </a:spcAft>
                      </a:pPr>
                      <a:r>
                        <a:rPr lang="es-ES" sz="1400" b="1">
                          <a:effectLst/>
                          <a:latin typeface="Arial Narrow"/>
                          <a:ea typeface="Calibri"/>
                          <a:cs typeface="Arial"/>
                        </a:rPr>
                        <a:t>Libreta + Asignaciones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spcBef>
                          <a:spcPts val="0"/>
                        </a:spcBef>
                        <a:spcAft>
                          <a:spcPts val="0"/>
                        </a:spcAft>
                      </a:pPr>
                      <a:r>
                        <a:rPr lang="es-ES" sz="1400" dirty="0">
                          <a:effectLst/>
                          <a:latin typeface="Arial Narrow"/>
                          <a:ea typeface="Calibri"/>
                          <a:cs typeface="Arial"/>
                        </a:rPr>
                        <a:t>Se proveerá la rúbrica de evaluación en</a:t>
                      </a:r>
                      <a:r>
                        <a:rPr lang="es-ES" sz="1400" baseline="0" dirty="0">
                          <a:effectLst/>
                          <a:latin typeface="Arial Narrow"/>
                          <a:ea typeface="Calibri"/>
                          <a:cs typeface="Arial"/>
                        </a:rPr>
                        <a:t> </a:t>
                      </a:r>
                      <a:r>
                        <a:rPr lang="es-ES" sz="1400" dirty="0">
                          <a:effectLst/>
                          <a:latin typeface="Arial Narrow"/>
                          <a:ea typeface="Calibri"/>
                          <a:cs typeface="Arial"/>
                        </a:rPr>
                        <a:t>forma anticipada a cada estudiante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20  puntos cada 10 semanas (véase rúbrica)</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80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2 Proyecto Escrito</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Se proveerá la rúbrica de evaluación en forma   anticipada a cada estudiante.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50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2 Reportes Orales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Se proveerá la rúbrica de evaluación en forma anticipada a cada estudiante.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25 puntos cada uno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50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Análisis de noticias científicas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spcBef>
                          <a:spcPts val="0"/>
                        </a:spcBef>
                        <a:spcAft>
                          <a:spcPts val="0"/>
                        </a:spcAft>
                      </a:pPr>
                      <a:r>
                        <a:rPr lang="es-ES" sz="1400" dirty="0">
                          <a:effectLst/>
                          <a:latin typeface="Arial Narrow"/>
                          <a:ea typeface="Calibri"/>
                          <a:cs typeface="Arial"/>
                        </a:rPr>
                        <a:t>Ver rúbrica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8 - 25 puntos cada una</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200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 5 Laboratorios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Ver </a:t>
                      </a:r>
                      <a:r>
                        <a:rPr lang="es-PR" sz="1400" dirty="0">
                          <a:effectLst/>
                          <a:latin typeface="Arial Narrow"/>
                          <a:ea typeface="Calibri"/>
                          <a:cs typeface="Arial"/>
                        </a:rPr>
                        <a:t>rúbrica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15 puntos cada uno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75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6294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Técnicas de assessment</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a:effectLst/>
                          <a:latin typeface="Arial Narrow"/>
                          <a:ea typeface="Calibri"/>
                          <a:cs typeface="Arial"/>
                        </a:rPr>
                        <a:t>Organizadores gráficos, tirilla cómica, poema concreto, poema cinquain, REI, y otros.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10 puntos cada una</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41960">
                <a:tc>
                  <a:txBody>
                    <a:bodyPr/>
                    <a:lstStyle/>
                    <a:p>
                      <a:pPr marL="0" marR="0" indent="0">
                        <a:spcBef>
                          <a:spcPts val="0"/>
                        </a:spcBef>
                        <a:spcAft>
                          <a:spcPts val="0"/>
                        </a:spcAft>
                      </a:pPr>
                      <a:r>
                        <a:rPr lang="es-ES" sz="1400" b="1" dirty="0">
                          <a:effectLst/>
                          <a:latin typeface="Arial Narrow"/>
                          <a:ea typeface="Calibri"/>
                          <a:cs typeface="Arial"/>
                        </a:rPr>
                        <a:t>Tareas de desempeño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a:effectLst/>
                          <a:latin typeface="Arial Narrow"/>
                          <a:ea typeface="Calibri"/>
                          <a:cs typeface="Arial"/>
                        </a:rPr>
                        <a:t>Se proveerá la rúbrica de evaluación en forma anticipada a cada estudiante.</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a:effectLst/>
                          <a:latin typeface="Arial Narrow"/>
                          <a:ea typeface="Calibri"/>
                          <a:cs typeface="Arial"/>
                        </a:rPr>
                        <a:t> </a:t>
                      </a:r>
                      <a:endParaRPr lang="en-US" sz="1400">
                        <a:effectLst/>
                        <a:latin typeface="Calibri"/>
                        <a:ea typeface="Calibri"/>
                        <a:cs typeface="Arial"/>
                      </a:endParaRPr>
                    </a:p>
                    <a:p>
                      <a:pPr marL="0" marR="0" indent="0">
                        <a:spcBef>
                          <a:spcPts val="0"/>
                        </a:spcBef>
                        <a:spcAft>
                          <a:spcPts val="0"/>
                        </a:spcAft>
                      </a:pPr>
                      <a:r>
                        <a:rPr lang="es-ES" sz="1400">
                          <a:effectLst/>
                          <a:latin typeface="Arial Narrow"/>
                          <a:ea typeface="Calibri"/>
                          <a:cs typeface="Arial"/>
                        </a:rPr>
                        <a:t>50 puntos cada uno</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300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9234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2222"/>
            <a:ext cx="12192000" cy="6858000"/>
          </a:xfrm>
          <a:prstGeom prst="rect">
            <a:avLst/>
          </a:prstGeom>
        </p:spPr>
      </p:pic>
      <p:sp>
        <p:nvSpPr>
          <p:cNvPr id="3" name="Rectangle 2">
            <a:extLst>
              <a:ext uri="{FF2B5EF4-FFF2-40B4-BE49-F238E27FC236}">
                <a16:creationId xmlns:a16="http://schemas.microsoft.com/office/drawing/2014/main" id="{E576AC38-F9C1-4E94-8EA8-DAF05BD6E51C}"/>
              </a:ext>
            </a:extLst>
          </p:cNvPr>
          <p:cNvSpPr/>
          <p:nvPr/>
        </p:nvSpPr>
        <p:spPr>
          <a:xfrm>
            <a:off x="1083135" y="768867"/>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rPr>
              <a:t>Do Your Own Work</a:t>
            </a:r>
          </a:p>
        </p:txBody>
      </p:sp>
      <p:sp>
        <p:nvSpPr>
          <p:cNvPr id="4" name="TextBox 3">
            <a:extLst>
              <a:ext uri="{FF2B5EF4-FFF2-40B4-BE49-F238E27FC236}">
                <a16:creationId xmlns:a16="http://schemas.microsoft.com/office/drawing/2014/main" id="{4D126B82-0F2D-4979-9757-4A718F8CE967}"/>
              </a:ext>
            </a:extLst>
          </p:cNvPr>
          <p:cNvSpPr txBox="1"/>
          <p:nvPr/>
        </p:nvSpPr>
        <p:spPr>
          <a:xfrm>
            <a:off x="2560223" y="1598686"/>
            <a:ext cx="8378712"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Schoolwork is used to help the student better understand the material.   Students may work in groups (channels) on some assignments and for other assignments the student will work independently.  The teacher will indicate whether an assignment is for group or individual work.</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While some work is to be done cooperatively, it does not mean copying of answers or ideas is aloud. Working in groups means that all group members should contribute evenly to the assignment, and each student should put their answers </a:t>
            </a:r>
            <a:r>
              <a:rPr lang="en-US" sz="2000" b="1" u="sng" dirty="0">
                <a:latin typeface="Arial" panose="020B0604020202020204" pitchFamily="34" charset="0"/>
                <a:cs typeface="Arial" panose="020B0604020202020204" pitchFamily="34" charset="0"/>
              </a:rPr>
              <a:t>in his/her own words</a:t>
            </a:r>
            <a:r>
              <a:rPr lang="en-US" sz="2000" dirty="0">
                <a:latin typeface="Arial" panose="020B0604020202020204" pitchFamily="34" charset="0"/>
                <a:cs typeface="Arial" panose="020B0604020202020204" pitchFamily="34" charset="0"/>
              </a:rPr>
              <a:t>.  One student doing part of the assignment and another doing another and then switching to write down answers is not working together.  Such behavior will result in discipline for cheating.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Cheating of any kind (including plagiarism) will not be tolerated and will be punished to the full extent of the school’s rules.  </a:t>
            </a:r>
          </a:p>
        </p:txBody>
      </p:sp>
    </p:spTree>
    <p:extLst>
      <p:ext uri="{BB962C8B-B14F-4D97-AF65-F5344CB8AC3E}">
        <p14:creationId xmlns:p14="http://schemas.microsoft.com/office/powerpoint/2010/main" val="108921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582D9C4-073D-47D3-93ED-95EF572F8323}"/>
              </a:ext>
            </a:extLst>
          </p:cNvPr>
          <p:cNvSpPr/>
          <p:nvPr/>
        </p:nvSpPr>
        <p:spPr>
          <a:xfrm>
            <a:off x="680176" y="927755"/>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Ask Questions!</a:t>
            </a:r>
            <a:endParaRPr lang="en-US" sz="4500" dirty="0">
              <a:latin typeface="Arial Black" panose="020B0A04020102020204" pitchFamily="34" charset="0"/>
              <a:ea typeface="TTGScrambledEggs" panose="02000603000000000000" pitchFamily="2" charset="0"/>
            </a:endParaRPr>
          </a:p>
        </p:txBody>
      </p:sp>
      <p:sp>
        <p:nvSpPr>
          <p:cNvPr id="4" name="TextBox 3">
            <a:extLst>
              <a:ext uri="{FF2B5EF4-FFF2-40B4-BE49-F238E27FC236}">
                <a16:creationId xmlns:a16="http://schemas.microsoft.com/office/drawing/2014/main" id="{98A4E731-A31C-43B5-B59A-02C3604EFB6F}"/>
              </a:ext>
            </a:extLst>
          </p:cNvPr>
          <p:cNvSpPr txBox="1"/>
          <p:nvPr/>
        </p:nvSpPr>
        <p:spPr>
          <a:xfrm>
            <a:off x="1935217" y="1820869"/>
            <a:ext cx="8731315" cy="3216265"/>
          </a:xfrm>
          <a:prstGeom prst="rect">
            <a:avLst/>
          </a:prstGeom>
          <a:noFill/>
        </p:spPr>
        <p:txBody>
          <a:bodyPr wrap="square" rtlCol="0">
            <a:spAutoFit/>
          </a:bodyPr>
          <a:lstStyle/>
          <a:p>
            <a:r>
              <a:rPr lang="en-US" sz="3700" b="1" dirty="0">
                <a:latin typeface="Arial" panose="020B0604020202020204" pitchFamily="34" charset="0"/>
                <a:cs typeface="Arial" panose="020B0604020202020204" pitchFamily="34" charset="0"/>
              </a:rPr>
              <a:t>Ask in class!  Ask by email!  Just ask!</a:t>
            </a:r>
          </a:p>
          <a:p>
            <a:endParaRPr lang="en-US" sz="2000" b="1" dirty="0">
              <a:latin typeface="Arial" panose="020B0604020202020204" pitchFamily="34" charset="0"/>
              <a:cs typeface="Arial" panose="020B0604020202020204" pitchFamily="34" charset="0"/>
            </a:endParaRPr>
          </a:p>
          <a:p>
            <a:r>
              <a:rPr lang="en-US" sz="3700" b="1" dirty="0">
                <a:latin typeface="Arial" panose="020B0604020202020204" pitchFamily="34" charset="0"/>
                <a:cs typeface="Arial" panose="020B0604020202020204" pitchFamily="34" charset="0"/>
              </a:rPr>
              <a:t>Emails will be answered between </a:t>
            </a:r>
          </a:p>
          <a:p>
            <a:r>
              <a:rPr lang="en-US" sz="3600" b="1" dirty="0">
                <a:latin typeface="Arial" panose="020B0604020202020204" pitchFamily="34" charset="0"/>
                <a:cs typeface="Arial" panose="020B0604020202020204" pitchFamily="34" charset="0"/>
              </a:rPr>
              <a:t>1:30 PM - 4:00 PM, Monday – Thursday</a:t>
            </a:r>
          </a:p>
          <a:p>
            <a:r>
              <a:rPr lang="en-US" sz="3600" b="1" dirty="0">
                <a:latin typeface="Arial" panose="020B0604020202020204" pitchFamily="34" charset="0"/>
                <a:cs typeface="Arial" panose="020B0604020202020204" pitchFamily="34" charset="0"/>
              </a:rPr>
              <a:t> 8:00 AM – 3:</a:t>
            </a:r>
            <a:r>
              <a:rPr lang="en-US" sz="3600" b="1" dirty="0">
                <a:latin typeface="Arial" panose="020B0604020202020204" pitchFamily="34" charset="0"/>
                <a:cs typeface="Arial" panose="020B0604020202020204" pitchFamily="34" charset="0"/>
                <a:sym typeface="Wingdings" panose="05000000000000000000" pitchFamily="2" charset="2"/>
              </a:rPr>
              <a:t>00 PM on Friday</a:t>
            </a:r>
          </a:p>
          <a:p>
            <a:endParaRPr lang="en-US" sz="3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12192000" cy="6858000"/>
          </a:xfrm>
          <a:prstGeom prst="rect">
            <a:avLst/>
          </a:prstGeom>
        </p:spPr>
      </p:pic>
      <p:sp>
        <p:nvSpPr>
          <p:cNvPr id="4" name="Rectangle 3">
            <a:extLst>
              <a:ext uri="{FF2B5EF4-FFF2-40B4-BE49-F238E27FC236}">
                <a16:creationId xmlns:a16="http://schemas.microsoft.com/office/drawing/2014/main" id="{31057410-B178-4DA8-8690-209328DE4947}"/>
              </a:ext>
            </a:extLst>
          </p:cNvPr>
          <p:cNvSpPr/>
          <p:nvPr/>
        </p:nvSpPr>
        <p:spPr>
          <a:xfrm>
            <a:off x="738567" y="1082060"/>
            <a:ext cx="10522857" cy="784830"/>
          </a:xfrm>
          <a:prstGeom prst="rect">
            <a:avLst/>
          </a:prstGeom>
        </p:spPr>
        <p:txBody>
          <a:bodyPr wrap="square">
            <a:spAutoFit/>
          </a:bodyPr>
          <a:lstStyle/>
          <a:p>
            <a:pPr algn="ct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Bathroom Passes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3" name="TextBox 2">
            <a:extLst>
              <a:ext uri="{FF2B5EF4-FFF2-40B4-BE49-F238E27FC236}">
                <a16:creationId xmlns:a16="http://schemas.microsoft.com/office/drawing/2014/main" id="{B20BC5EB-E84E-42D5-BC6F-2F3E294E19B4}"/>
              </a:ext>
            </a:extLst>
          </p:cNvPr>
          <p:cNvSpPr txBox="1"/>
          <p:nvPr/>
        </p:nvSpPr>
        <p:spPr>
          <a:xfrm>
            <a:off x="2638428" y="1866890"/>
            <a:ext cx="8435975" cy="3600986"/>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prstClr val="black"/>
                </a:solidFill>
                <a:latin typeface="Arial" panose="020B0604020202020204" pitchFamily="34" charset="0"/>
                <a:cs typeface="Arial" panose="020B0604020202020204" pitchFamily="34" charset="0"/>
              </a:rPr>
              <a:t>If a student, for any reason, needs to leave the “classroom”, he/she needs to receive permission from the teacher first. </a:t>
            </a:r>
          </a:p>
          <a:p>
            <a:pPr marL="285750" indent="-285750">
              <a:buFont typeface="Arial" panose="020B0604020202020204" pitchFamily="34" charset="0"/>
              <a:buChar char="•"/>
            </a:pPr>
            <a:r>
              <a:rPr lang="en-US" sz="3000" dirty="0">
                <a:solidFill>
                  <a:prstClr val="black"/>
                </a:solidFill>
                <a:latin typeface="Arial" panose="020B0604020202020204" pitchFamily="34" charset="0"/>
                <a:cs typeface="Arial" panose="020B0604020202020204" pitchFamily="34" charset="0"/>
              </a:rPr>
              <a:t> You may use the sign language for Bathroom</a:t>
            </a:r>
          </a:p>
          <a:p>
            <a:endParaRPr lang="en-US" sz="3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000" dirty="0">
              <a:solidFill>
                <a:prstClr val="black"/>
              </a:solidFill>
              <a:latin typeface="Arial" panose="020B0604020202020204" pitchFamily="34" charset="0"/>
              <a:cs typeface="Arial" panose="020B0604020202020204" pitchFamily="34" charset="0"/>
            </a:endParaRPr>
          </a:p>
          <a:p>
            <a:endParaRPr lang="en-US" sz="3000" dirty="0">
              <a:solidFill>
                <a:prstClr val="black"/>
              </a:solidFill>
              <a:latin typeface="Arial" panose="020B0604020202020204" pitchFamily="34" charset="0"/>
              <a:cs typeface="Arial" panose="020B0604020202020204" pitchFamily="34" charset="0"/>
            </a:endParaRPr>
          </a:p>
          <a:p>
            <a:endParaRPr lang="en-US" dirty="0">
              <a:solidFill>
                <a:prstClr val="black"/>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525" y="3797600"/>
            <a:ext cx="1858963"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46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249C440-CC93-486A-AABD-08F2D7C34297}"/>
              </a:ext>
            </a:extLst>
          </p:cNvPr>
          <p:cNvSpPr txBox="1"/>
          <p:nvPr/>
        </p:nvSpPr>
        <p:spPr>
          <a:xfrm>
            <a:off x="2743202" y="1938392"/>
            <a:ext cx="8242300" cy="3847207"/>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Science notebook</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Portfolio Folder</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Pen or Pencil</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Eraser or Correction Fluid</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Ruler</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Calculator</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Electronic Device</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Colored Pencils</a:t>
            </a:r>
          </a:p>
          <a:p>
            <a:r>
              <a:rPr lang="en-US" sz="2000" b="1" dirty="0"/>
              <a:t>**Any other material will be announced by e-mail 2 class days in advance.** </a:t>
            </a:r>
          </a:p>
        </p:txBody>
      </p:sp>
      <p:sp>
        <p:nvSpPr>
          <p:cNvPr id="7" name="Rectangle 6">
            <a:extLst>
              <a:ext uri="{FF2B5EF4-FFF2-40B4-BE49-F238E27FC236}">
                <a16:creationId xmlns:a16="http://schemas.microsoft.com/office/drawing/2014/main" id="{F114D2BA-57D5-425A-91FF-9664BA3A4795}"/>
              </a:ext>
            </a:extLst>
          </p:cNvPr>
          <p:cNvSpPr/>
          <p:nvPr/>
        </p:nvSpPr>
        <p:spPr>
          <a:xfrm>
            <a:off x="1491805" y="1153560"/>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What To Bring To Class</a:t>
            </a:r>
            <a:endParaRPr lang="en-US" sz="4500" dirty="0">
              <a:latin typeface="Arial Black" panose="020B0A04020102020204" pitchFamily="34" charset="0"/>
              <a:ea typeface="TTGScrambledEggs" panose="02000603000000000000" pitchFamily="2" charset="0"/>
            </a:endParaRPr>
          </a:p>
        </p:txBody>
      </p:sp>
    </p:spTree>
    <p:extLst>
      <p:ext uri="{BB962C8B-B14F-4D97-AF65-F5344CB8AC3E}">
        <p14:creationId xmlns:p14="http://schemas.microsoft.com/office/powerpoint/2010/main" val="169892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1F928E4-F98E-499C-8A4E-0E871D5FB804}"/>
              </a:ext>
            </a:extLst>
          </p:cNvPr>
          <p:cNvSpPr txBox="1"/>
          <p:nvPr/>
        </p:nvSpPr>
        <p:spPr>
          <a:xfrm>
            <a:off x="1436463" y="1938393"/>
            <a:ext cx="9300028" cy="3600986"/>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When the student is organized, success increases. </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The student should keep his/her notes for this class in a notebook that is just for this class. </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Handouts should be kept in a folder that is just for this class.</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Your folder and notebook should come to class each day!</a:t>
            </a:r>
          </a:p>
          <a:p>
            <a:endParaRPr lang="en-US" dirty="0"/>
          </a:p>
        </p:txBody>
      </p:sp>
      <p:sp>
        <p:nvSpPr>
          <p:cNvPr id="7" name="Rectangle 6">
            <a:extLst>
              <a:ext uri="{FF2B5EF4-FFF2-40B4-BE49-F238E27FC236}">
                <a16:creationId xmlns:a16="http://schemas.microsoft.com/office/drawing/2014/main" id="{07040F98-E6F9-4F32-84DA-2A985CFD87E3}"/>
              </a:ext>
            </a:extLst>
          </p:cNvPr>
          <p:cNvSpPr/>
          <p:nvPr/>
        </p:nvSpPr>
        <p:spPr>
          <a:xfrm>
            <a:off x="825054" y="926209"/>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Keep Organized</a:t>
            </a:r>
            <a:endParaRPr lang="en-US" sz="4500" dirty="0">
              <a:latin typeface="Arial Black" panose="020B0A04020102020204" pitchFamily="34" charset="0"/>
              <a:ea typeface="TTGScrambledEggs" panose="02000603000000000000" pitchFamily="2" charset="0"/>
            </a:endParaRPr>
          </a:p>
        </p:txBody>
      </p:sp>
    </p:spTree>
    <p:extLst>
      <p:ext uri="{BB962C8B-B14F-4D97-AF65-F5344CB8AC3E}">
        <p14:creationId xmlns:p14="http://schemas.microsoft.com/office/powerpoint/2010/main" val="1827816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754A-01A2-4153-A1E0-BB7C85D57E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9F26900-C113-4F1D-B8B4-4E2019B5E7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a:extLst>
              <a:ext uri="{FF2B5EF4-FFF2-40B4-BE49-F238E27FC236}">
                <a16:creationId xmlns:a16="http://schemas.microsoft.com/office/drawing/2014/main" id="{56C7A305-415D-4D6C-B145-C1C9B23FA40D}"/>
              </a:ext>
            </a:extLst>
          </p:cNvPr>
          <p:cNvSpPr/>
          <p:nvPr/>
        </p:nvSpPr>
        <p:spPr>
          <a:xfrm>
            <a:off x="830943" y="1222162"/>
            <a:ext cx="10522857" cy="784830"/>
          </a:xfrm>
          <a:prstGeom prst="rect">
            <a:avLst/>
          </a:prstGeom>
        </p:spPr>
        <p:txBody>
          <a:bodyPr wrap="square">
            <a:spAutoFit/>
          </a:bodyPr>
          <a:lstStyle/>
          <a:p>
            <a:pPr algn="ct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Participate In Class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4" name="TextBox 3">
            <a:extLst>
              <a:ext uri="{FF2B5EF4-FFF2-40B4-BE49-F238E27FC236}">
                <a16:creationId xmlns:a16="http://schemas.microsoft.com/office/drawing/2014/main" id="{9077918B-48D3-47BB-A1F2-FDE98D89D390}"/>
              </a:ext>
            </a:extLst>
          </p:cNvPr>
          <p:cNvSpPr txBox="1"/>
          <p:nvPr/>
        </p:nvSpPr>
        <p:spPr>
          <a:xfrm>
            <a:off x="959766" y="2142574"/>
            <a:ext cx="7800975" cy="3493264"/>
          </a:xfrm>
          <a:prstGeom prst="rect">
            <a:avLst/>
          </a:prstGeom>
          <a:noFill/>
        </p:spPr>
        <p:txBody>
          <a:bodyPr wrap="square" rtlCol="0">
            <a:spAutoFit/>
          </a:bodyPr>
          <a:lstStyle/>
          <a:p>
            <a:r>
              <a:rPr lang="en-US" sz="2900" dirty="0">
                <a:solidFill>
                  <a:prstClr val="black"/>
                </a:solidFill>
                <a:latin typeface="Arial" panose="020B0604020202020204" pitchFamily="34" charset="0"/>
                <a:cs typeface="Arial" panose="020B0604020202020204" pitchFamily="34" charset="0"/>
              </a:rPr>
              <a:t>Class participation is beneficial to the student’s success.   By doing classwork and actively participating in labs and discussions, the student practices the content, discovering strengths and weaknesses.  This will help the student be able to ask more questions and understand the topic more fully.</a:t>
            </a:r>
          </a:p>
          <a:p>
            <a:endParaRPr lang="en-US" dirty="0">
              <a:solidFill>
                <a:prstClr val="black"/>
              </a:solidFill>
            </a:endParaRPr>
          </a:p>
        </p:txBody>
      </p:sp>
    </p:spTree>
    <p:extLst>
      <p:ext uri="{BB962C8B-B14F-4D97-AF65-F5344CB8AC3E}">
        <p14:creationId xmlns:p14="http://schemas.microsoft.com/office/powerpoint/2010/main" val="242470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E5862E9-27FC-4980-B6D4-F740E296A2D2}"/>
              </a:ext>
            </a:extLst>
          </p:cNvPr>
          <p:cNvSpPr/>
          <p:nvPr/>
        </p:nvSpPr>
        <p:spPr>
          <a:xfrm>
            <a:off x="834579" y="1149757"/>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Contact Information</a:t>
            </a:r>
            <a:endParaRPr lang="en-US" sz="4500" dirty="0">
              <a:latin typeface="Arial Black" panose="020B0A04020102020204" pitchFamily="34" charset="0"/>
              <a:ea typeface="TTGScrambledEggs" panose="02000603000000000000" pitchFamily="2" charset="0"/>
            </a:endParaRPr>
          </a:p>
        </p:txBody>
      </p:sp>
      <p:sp>
        <p:nvSpPr>
          <p:cNvPr id="2" name="TextBox 1">
            <a:extLst>
              <a:ext uri="{FF2B5EF4-FFF2-40B4-BE49-F238E27FC236}">
                <a16:creationId xmlns:a16="http://schemas.microsoft.com/office/drawing/2014/main" id="{04A34106-B2C4-4663-8674-60C05FE377C6}"/>
              </a:ext>
            </a:extLst>
          </p:cNvPr>
          <p:cNvSpPr txBox="1"/>
          <p:nvPr/>
        </p:nvSpPr>
        <p:spPr>
          <a:xfrm>
            <a:off x="1925110" y="1934593"/>
            <a:ext cx="9029700" cy="3293209"/>
          </a:xfrm>
          <a:prstGeom prst="rect">
            <a:avLst/>
          </a:prstGeom>
          <a:noFill/>
        </p:spPr>
        <p:txBody>
          <a:bodyPr wrap="square" rtlCol="0">
            <a:spAutoFit/>
          </a:bodyPr>
          <a:lstStyle/>
          <a:p>
            <a:pPr lvl="0"/>
            <a:r>
              <a:rPr lang="en-US" sz="3200" dirty="0">
                <a:solidFill>
                  <a:prstClr val="black"/>
                </a:solidFill>
                <a:latin typeface="Arial" panose="020B0604020202020204" pitchFamily="34" charset="0"/>
                <a:cs typeface="Arial" panose="020B0604020202020204" pitchFamily="34" charset="0"/>
              </a:rPr>
              <a:t>My Email: </a:t>
            </a:r>
          </a:p>
          <a:p>
            <a:pPr lvl="0"/>
            <a:r>
              <a:rPr lang="en-US" sz="3200" dirty="0">
                <a:solidFill>
                  <a:prstClr val="black"/>
                </a:solidFill>
                <a:latin typeface="Arial" panose="020B0604020202020204" pitchFamily="34" charset="0"/>
                <a:cs typeface="Arial" panose="020B0604020202020204" pitchFamily="34" charset="0"/>
                <a:hlinkClick r:id="rId3"/>
              </a:rPr>
              <a:t>de73916@miescuela.pr</a:t>
            </a:r>
            <a:r>
              <a:rPr lang="en-US" sz="3200" dirty="0">
                <a:solidFill>
                  <a:prstClr val="black"/>
                </a:solidFill>
                <a:latin typeface="Arial" panose="020B0604020202020204" pitchFamily="34" charset="0"/>
                <a:cs typeface="Arial" panose="020B0604020202020204" pitchFamily="34" charset="0"/>
              </a:rPr>
              <a:t>   </a:t>
            </a:r>
          </a:p>
          <a:p>
            <a:pPr lvl="0"/>
            <a:endParaRPr lang="en-US" sz="1600" dirty="0">
              <a:solidFill>
                <a:prstClr val="black"/>
              </a:solidFill>
              <a:latin typeface="Arial" panose="020B0604020202020204" pitchFamily="34" charset="0"/>
              <a:cs typeface="Arial" panose="020B0604020202020204" pitchFamily="34" charset="0"/>
            </a:endParaRPr>
          </a:p>
          <a:p>
            <a:pPr lvl="0"/>
            <a:r>
              <a:rPr lang="en-US" sz="3200" dirty="0">
                <a:solidFill>
                  <a:prstClr val="black"/>
                </a:solidFill>
                <a:latin typeface="Arial" panose="020B0604020202020204" pitchFamily="34" charset="0"/>
                <a:cs typeface="Arial" panose="020B0604020202020204" pitchFamily="34" charset="0"/>
                <a:hlinkClick r:id="rId4"/>
              </a:rPr>
              <a:t>carmensaffar@gmail.com</a:t>
            </a:r>
            <a:endParaRPr lang="en-US" sz="3200" dirty="0">
              <a:solidFill>
                <a:prstClr val="black"/>
              </a:solidFill>
              <a:latin typeface="Arial" panose="020B0604020202020204" pitchFamily="34" charset="0"/>
              <a:cs typeface="Arial" panose="020B0604020202020204" pitchFamily="34" charset="0"/>
            </a:endParaRPr>
          </a:p>
          <a:p>
            <a:pPr lvl="0"/>
            <a:endParaRPr lang="en-US" sz="3200" dirty="0">
              <a:solidFill>
                <a:prstClr val="black"/>
              </a:solidFill>
              <a:latin typeface="Arial" panose="020B0604020202020204" pitchFamily="34" charset="0"/>
              <a:cs typeface="Arial" panose="020B0604020202020204" pitchFamily="34" charset="0"/>
            </a:endParaRPr>
          </a:p>
          <a:p>
            <a:pPr lvl="0"/>
            <a:r>
              <a:rPr lang="en-US" sz="3200" dirty="0">
                <a:solidFill>
                  <a:prstClr val="black"/>
                </a:solidFill>
                <a:latin typeface="Arial" panose="020B0604020202020204" pitchFamily="34" charset="0"/>
                <a:cs typeface="Arial" panose="020B0604020202020204" pitchFamily="34" charset="0"/>
              </a:rPr>
              <a:t>Class Blog: </a:t>
            </a:r>
          </a:p>
          <a:p>
            <a:pPr lvl="0"/>
            <a:r>
              <a:rPr lang="en-US" sz="3200" dirty="0">
                <a:solidFill>
                  <a:prstClr val="black"/>
                </a:solidFill>
                <a:latin typeface="Arial" panose="020B0604020202020204" pitchFamily="34" charset="0"/>
                <a:cs typeface="Arial" panose="020B0604020202020204" pitchFamily="34" charset="0"/>
                <a:hlinkClick r:id="rId5"/>
              </a:rPr>
              <a:t>https://carmensaffar.edublogs.org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1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ED700084-6058-43A4-9542-3A0D08320565}"/>
              </a:ext>
            </a:extLst>
          </p:cNvPr>
          <p:cNvSpPr/>
          <p:nvPr/>
        </p:nvSpPr>
        <p:spPr>
          <a:xfrm>
            <a:off x="740238" y="707717"/>
            <a:ext cx="10522857" cy="1477328"/>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What Do We Learn in Earth Science: </a:t>
            </a:r>
            <a:endParaRPr lang="en-US" sz="4500" dirty="0">
              <a:latin typeface="Arial Black" panose="020B0A04020102020204" pitchFamily="34" charset="0"/>
              <a:ea typeface="TTGScrambledEggs" panose="02000603000000000000" pitchFamily="2" charset="0"/>
            </a:endParaRPr>
          </a:p>
        </p:txBody>
      </p:sp>
      <p:sp>
        <p:nvSpPr>
          <p:cNvPr id="7" name="TextBox 6">
            <a:extLst>
              <a:ext uri="{FF2B5EF4-FFF2-40B4-BE49-F238E27FC236}">
                <a16:creationId xmlns:a16="http://schemas.microsoft.com/office/drawing/2014/main" id="{3F969BB6-76FB-47BB-AB7B-3FB5F1BA1EA0}"/>
              </a:ext>
            </a:extLst>
          </p:cNvPr>
          <p:cNvSpPr txBox="1"/>
          <p:nvPr/>
        </p:nvSpPr>
        <p:spPr>
          <a:xfrm>
            <a:off x="2246701" y="2147976"/>
            <a:ext cx="8781691" cy="2862322"/>
          </a:xfrm>
          <a:prstGeom prst="rect">
            <a:avLst/>
          </a:prstGeom>
          <a:noFill/>
        </p:spPr>
        <p:txBody>
          <a:bodyPr wrap="square" rtlCol="0">
            <a:spAutoFit/>
          </a:bodyPr>
          <a:lstStyle/>
          <a:p>
            <a:r>
              <a:rPr lang="en-US" sz="2000" dirty="0">
                <a:latin typeface="Arial Narrow"/>
                <a:ea typeface="Calibri"/>
                <a:cs typeface="Arial"/>
              </a:rPr>
              <a:t>The Earth and Space Sciences course has a constructivist approach and is framed in the basic principles of science. Through it each student can develop the necessary skills for the study and analysis of scientific and technological advances, which will allow him to propose some solutions to everyday problems through experimentation. Through this course, the student will be able to research the origin and evolution of the universe and its components, the geological history of the Earth, its formations and geographical structure (with emphasis on Puerto Rico) and to understand the concepts of weather, climate and atmospheric changes by observation and measurement to formulate predictions based on the patterns of time. It also raises awareness of human influence on natural resources.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17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92DEB11-3D11-4581-817A-F297086BC138}"/>
              </a:ext>
            </a:extLst>
          </p:cNvPr>
          <p:cNvSpPr/>
          <p:nvPr/>
        </p:nvSpPr>
        <p:spPr>
          <a:xfrm>
            <a:off x="2167209" y="733574"/>
            <a:ext cx="8548915" cy="1523494"/>
          </a:xfrm>
          <a:prstGeom prst="rect">
            <a:avLst/>
          </a:prstGeom>
        </p:spPr>
        <p:txBody>
          <a:bodyPr wrap="square">
            <a:spAutoFit/>
          </a:bodyPr>
          <a:lstStyle/>
          <a:p>
            <a:pPr algn="ctr"/>
            <a:r>
              <a:rPr lang="en-US" sz="6500" dirty="0">
                <a:latin typeface="Arial Black" panose="020B0A04020102020204" pitchFamily="34" charset="0"/>
                <a:ea typeface="TTGScrambledEggs" panose="02000603000000000000" pitchFamily="2" charset="0"/>
              </a:rPr>
              <a:t>Class Schedule</a:t>
            </a:r>
          </a:p>
          <a:p>
            <a:pPr lvl="0" algn="ctr"/>
            <a:r>
              <a:rPr lang="en-US" sz="2800" dirty="0">
                <a:solidFill>
                  <a:prstClr val="black"/>
                </a:solidFill>
                <a:latin typeface="Arial Black" panose="020B0A04020102020204" pitchFamily="34" charset="0"/>
                <a:ea typeface="TTGScrambledEggs" panose="02000603000000000000" pitchFamily="2" charset="0"/>
              </a:rPr>
              <a:t>August  24 – 28, 2020</a:t>
            </a:r>
          </a:p>
        </p:txBody>
      </p:sp>
      <p:graphicFrame>
        <p:nvGraphicFramePr>
          <p:cNvPr id="7" name="Table 12">
            <a:extLst>
              <a:ext uri="{FF2B5EF4-FFF2-40B4-BE49-F238E27FC236}">
                <a16:creationId xmlns:a16="http://schemas.microsoft.com/office/drawing/2014/main" id="{1CD3FFB6-9689-40D0-8127-B41531D2D434}"/>
              </a:ext>
            </a:extLst>
          </p:cNvPr>
          <p:cNvGraphicFramePr>
            <a:graphicFrameLocks noGrp="1"/>
          </p:cNvGraphicFramePr>
          <p:nvPr>
            <p:extLst>
              <p:ext uri="{D42A27DB-BD31-4B8C-83A1-F6EECF244321}">
                <p14:modId xmlns:p14="http://schemas.microsoft.com/office/powerpoint/2010/main" val="2069789060"/>
              </p:ext>
            </p:extLst>
          </p:nvPr>
        </p:nvGraphicFramePr>
        <p:xfrm>
          <a:off x="2325655" y="2995993"/>
          <a:ext cx="8232020" cy="2387600"/>
        </p:xfrm>
        <a:graphic>
          <a:graphicData uri="http://schemas.openxmlformats.org/drawingml/2006/table">
            <a:tbl>
              <a:tblPr firstRow="1" bandRow="1">
                <a:tableStyleId>{5C22544A-7EE6-4342-B048-85BDC9FD1C3A}</a:tableStyleId>
              </a:tblPr>
              <a:tblGrid>
                <a:gridCol w="1646404">
                  <a:extLst>
                    <a:ext uri="{9D8B030D-6E8A-4147-A177-3AD203B41FA5}">
                      <a16:colId xmlns:a16="http://schemas.microsoft.com/office/drawing/2014/main" val="3450668361"/>
                    </a:ext>
                  </a:extLst>
                </a:gridCol>
                <a:gridCol w="1646404">
                  <a:extLst>
                    <a:ext uri="{9D8B030D-6E8A-4147-A177-3AD203B41FA5}">
                      <a16:colId xmlns:a16="http://schemas.microsoft.com/office/drawing/2014/main" val="3347080925"/>
                    </a:ext>
                  </a:extLst>
                </a:gridCol>
                <a:gridCol w="1646404">
                  <a:extLst>
                    <a:ext uri="{9D8B030D-6E8A-4147-A177-3AD203B41FA5}">
                      <a16:colId xmlns:a16="http://schemas.microsoft.com/office/drawing/2014/main" val="1289138644"/>
                    </a:ext>
                  </a:extLst>
                </a:gridCol>
                <a:gridCol w="1646404">
                  <a:extLst>
                    <a:ext uri="{9D8B030D-6E8A-4147-A177-3AD203B41FA5}">
                      <a16:colId xmlns:a16="http://schemas.microsoft.com/office/drawing/2014/main" val="1505372635"/>
                    </a:ext>
                  </a:extLst>
                </a:gridCol>
                <a:gridCol w="1646404">
                  <a:extLst>
                    <a:ext uri="{9D8B030D-6E8A-4147-A177-3AD203B41FA5}">
                      <a16:colId xmlns:a16="http://schemas.microsoft.com/office/drawing/2014/main" val="1968413150"/>
                    </a:ext>
                  </a:extLst>
                </a:gridCol>
              </a:tblGrid>
              <a:tr h="387855">
                <a:tc>
                  <a:txBody>
                    <a:bodyPr/>
                    <a:lstStyle/>
                    <a:p>
                      <a:pPr algn="ctr"/>
                      <a:r>
                        <a:rPr lang="en-US" sz="1600"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23150"/>
                  </a:ext>
                </a:extLst>
              </a:tr>
              <a:tr h="1999745">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Black" panose="020B0A04020102020204" pitchFamily="34" charset="0"/>
                          <a:cs typeface="Arial" panose="020B0604020202020204" pitchFamily="34" charset="0"/>
                        </a:rPr>
                        <a:t>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a:latin typeface="Arial Black" panose="020B0A04020102020204" pitchFamily="34" charset="0"/>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r>
                        <a:rPr lang="en-US" sz="1500" b="1" dirty="0">
                          <a:latin typeface="Arial Black" panose="020B0A04020102020204" pitchFamily="34" charset="0"/>
                          <a:cs typeface="Arial" panose="020B0604020202020204" pitchFamily="34" charset="0"/>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Finish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Communicate with your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545218"/>
                  </a:ext>
                </a:extLst>
              </a:tr>
            </a:tbl>
          </a:graphicData>
        </a:graphic>
      </p:graphicFrame>
    </p:spTree>
    <p:extLst>
      <p:ext uri="{BB962C8B-B14F-4D97-AF65-F5344CB8AC3E}">
        <p14:creationId xmlns:p14="http://schemas.microsoft.com/office/powerpoint/2010/main" val="260509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92DEB11-3D11-4581-817A-F297086BC138}"/>
              </a:ext>
            </a:extLst>
          </p:cNvPr>
          <p:cNvSpPr/>
          <p:nvPr/>
        </p:nvSpPr>
        <p:spPr>
          <a:xfrm>
            <a:off x="2540001" y="1157513"/>
            <a:ext cx="8824651" cy="1138773"/>
          </a:xfrm>
          <a:prstGeom prst="rect">
            <a:avLst/>
          </a:prstGeom>
        </p:spPr>
        <p:txBody>
          <a:bodyPr wrap="square">
            <a:spAutoFit/>
          </a:bodyPr>
          <a:lstStyle/>
          <a:p>
            <a:pPr algn="ctr"/>
            <a:r>
              <a:rPr lang="en-US" sz="4000" dirty="0">
                <a:solidFill>
                  <a:prstClr val="black"/>
                </a:solidFill>
                <a:latin typeface="Arial Black" panose="020B0A04020102020204" pitchFamily="34" charset="0"/>
                <a:ea typeface="TTGScrambledEggs" panose="02000603000000000000" pitchFamily="2" charset="0"/>
              </a:rPr>
              <a:t>Carmen’s Class Schedule </a:t>
            </a:r>
          </a:p>
          <a:p>
            <a:pPr algn="ctr"/>
            <a:r>
              <a:rPr lang="en-US" sz="2800" dirty="0">
                <a:solidFill>
                  <a:prstClr val="black"/>
                </a:solidFill>
                <a:latin typeface="Arial Black" panose="020B0A04020102020204" pitchFamily="34" charset="0"/>
                <a:ea typeface="TTGScrambledEggs" panose="02000603000000000000" pitchFamily="2" charset="0"/>
              </a:rPr>
              <a:t>August  24 – 28, 2020</a:t>
            </a:r>
          </a:p>
        </p:txBody>
      </p:sp>
      <p:graphicFrame>
        <p:nvGraphicFramePr>
          <p:cNvPr id="7" name="Table 12">
            <a:extLst>
              <a:ext uri="{FF2B5EF4-FFF2-40B4-BE49-F238E27FC236}">
                <a16:creationId xmlns:a16="http://schemas.microsoft.com/office/drawing/2014/main" id="{1CD3FFB6-9689-40D0-8127-B41531D2D434}"/>
              </a:ext>
            </a:extLst>
          </p:cNvPr>
          <p:cNvGraphicFramePr>
            <a:graphicFrameLocks noGrp="1"/>
          </p:cNvGraphicFramePr>
          <p:nvPr>
            <p:extLst>
              <p:ext uri="{D42A27DB-BD31-4B8C-83A1-F6EECF244321}">
                <p14:modId xmlns:p14="http://schemas.microsoft.com/office/powerpoint/2010/main" val="925456082"/>
              </p:ext>
            </p:extLst>
          </p:nvPr>
        </p:nvGraphicFramePr>
        <p:xfrm>
          <a:off x="1091940" y="2659748"/>
          <a:ext cx="8687203" cy="2684429"/>
        </p:xfrm>
        <a:graphic>
          <a:graphicData uri="http://schemas.openxmlformats.org/drawingml/2006/table">
            <a:tbl>
              <a:tblPr firstRow="1" bandRow="1">
                <a:tableStyleId>{5C22544A-7EE6-4342-B048-85BDC9FD1C3A}</a:tableStyleId>
              </a:tblPr>
              <a:tblGrid>
                <a:gridCol w="1372003">
                  <a:extLst>
                    <a:ext uri="{9D8B030D-6E8A-4147-A177-3AD203B41FA5}">
                      <a16:colId xmlns:a16="http://schemas.microsoft.com/office/drawing/2014/main" val="20000"/>
                    </a:ext>
                  </a:extLst>
                </a:gridCol>
                <a:gridCol w="1463040">
                  <a:extLst>
                    <a:ext uri="{9D8B030D-6E8A-4147-A177-3AD203B41FA5}">
                      <a16:colId xmlns:a16="http://schemas.microsoft.com/office/drawing/2014/main" val="3450668361"/>
                    </a:ext>
                  </a:extLst>
                </a:gridCol>
                <a:gridCol w="1463040">
                  <a:extLst>
                    <a:ext uri="{9D8B030D-6E8A-4147-A177-3AD203B41FA5}">
                      <a16:colId xmlns:a16="http://schemas.microsoft.com/office/drawing/2014/main" val="3347080925"/>
                    </a:ext>
                  </a:extLst>
                </a:gridCol>
                <a:gridCol w="1463040">
                  <a:extLst>
                    <a:ext uri="{9D8B030D-6E8A-4147-A177-3AD203B41FA5}">
                      <a16:colId xmlns:a16="http://schemas.microsoft.com/office/drawing/2014/main" val="1289138644"/>
                    </a:ext>
                  </a:extLst>
                </a:gridCol>
                <a:gridCol w="1463040">
                  <a:extLst>
                    <a:ext uri="{9D8B030D-6E8A-4147-A177-3AD203B41FA5}">
                      <a16:colId xmlns:a16="http://schemas.microsoft.com/office/drawing/2014/main" val="1505372635"/>
                    </a:ext>
                  </a:extLst>
                </a:gridCol>
                <a:gridCol w="1463040">
                  <a:extLst>
                    <a:ext uri="{9D8B030D-6E8A-4147-A177-3AD203B41FA5}">
                      <a16:colId xmlns:a16="http://schemas.microsoft.com/office/drawing/2014/main" val="1968413150"/>
                    </a:ext>
                  </a:extLst>
                </a:gridCol>
              </a:tblGrid>
              <a:tr h="442673">
                <a:tc>
                  <a:txBody>
                    <a:bodyPr/>
                    <a:lstStyle/>
                    <a:p>
                      <a:pPr algn="ctr"/>
                      <a:endParaRPr lang="en-US" sz="1600"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23150"/>
                  </a:ext>
                </a:extLst>
              </a:tr>
              <a:tr h="4390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Arial Black" panose="020B0A040201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Black" panose="020B0A04020102020204" pitchFamily="34" charset="0"/>
                          <a:cs typeface="Arial" panose="020B0604020202020204" pitchFamily="34" charset="0"/>
                        </a:rPr>
                        <a:t>8:00 - 9:10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8 - 2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9 - 1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9 -</a:t>
                      </a:r>
                      <a:r>
                        <a:rPr lang="en-US" sz="1800" b="1" baseline="0" dirty="0">
                          <a:solidFill>
                            <a:schemeClr val="tx1"/>
                          </a:solidFill>
                          <a:latin typeface="Arial Black" panose="020B0A04020102020204" pitchFamily="34" charset="0"/>
                          <a:ea typeface="Cozy" panose="02000603000000000000" pitchFamily="2" charset="0"/>
                        </a:rPr>
                        <a:t> </a:t>
                      </a:r>
                      <a:r>
                        <a:rPr lang="en-US" sz="1800" b="1" dirty="0">
                          <a:solidFill>
                            <a:schemeClr val="tx1"/>
                          </a:solidFill>
                          <a:latin typeface="Arial Black" panose="020B0A04020102020204" pitchFamily="34" charset="0"/>
                          <a:ea typeface="Cozy" panose="02000603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200" b="1" dirty="0">
                          <a:solidFill>
                            <a:schemeClr val="tx1"/>
                          </a:solidFill>
                          <a:latin typeface="Arial Black" panose="020B0A04020102020204" pitchFamily="34" charset="0"/>
                          <a:ea typeface="Cozy" panose="02000603000000000000" pitchFamily="2" charset="0"/>
                        </a:rPr>
                        <a:t>Administrative work</a:t>
                      </a:r>
                    </a:p>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200" b="1" dirty="0">
                          <a:solidFill>
                            <a:schemeClr val="tx1"/>
                          </a:solidFill>
                          <a:latin typeface="Arial Black" panose="020B0A04020102020204" pitchFamily="34" charset="0"/>
                          <a:ea typeface="Cozy" panose="02000603000000000000" pitchFamily="2" charset="0"/>
                        </a:rPr>
                        <a:t>Answer questions</a:t>
                      </a:r>
                    </a:p>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200" b="1" dirty="0">
                          <a:solidFill>
                            <a:schemeClr val="tx1"/>
                          </a:solidFill>
                          <a:latin typeface="Arial Black" panose="020B0A04020102020204" pitchFamily="34" charset="0"/>
                          <a:ea typeface="Cozy" panose="02000603000000000000" pitchFamily="2" charset="0"/>
                        </a:rPr>
                        <a:t>Work</a:t>
                      </a:r>
                      <a:r>
                        <a:rPr lang="en-US" sz="1200" b="1" baseline="0" dirty="0">
                          <a:solidFill>
                            <a:schemeClr val="tx1"/>
                          </a:solidFill>
                          <a:latin typeface="Arial Black" panose="020B0A04020102020204" pitchFamily="34" charset="0"/>
                          <a:ea typeface="Cozy" panose="02000603000000000000" pitchFamily="2" charset="0"/>
                        </a:rPr>
                        <a:t> with PC students</a:t>
                      </a:r>
                      <a:endParaRPr lang="en-US" sz="12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2673">
                <a:tc>
                  <a:txBody>
                    <a:bodyPr/>
                    <a:lstStyle/>
                    <a:p>
                      <a:pPr algn="ctr"/>
                      <a:endParaRPr lang="en-US" sz="1400" b="1" dirty="0">
                        <a:solidFill>
                          <a:schemeClr val="tx1"/>
                        </a:solidFill>
                        <a:latin typeface="Arial Black" panose="020B0A04020102020204" pitchFamily="34" charset="0"/>
                        <a:ea typeface="Cozy" panose="02000603000000000000" pitchFamily="2" charset="0"/>
                      </a:endParaRPr>
                    </a:p>
                    <a:p>
                      <a:pPr algn="ctr"/>
                      <a:r>
                        <a:rPr lang="en-US" sz="1400" b="1" dirty="0">
                          <a:solidFill>
                            <a:schemeClr val="tx1"/>
                          </a:solidFill>
                          <a:latin typeface="Arial Black" panose="020B0A04020102020204" pitchFamily="34" charset="0"/>
                          <a:ea typeface="Cozy" panose="02000603000000000000" pitchFamily="2" charset="0"/>
                        </a:rPr>
                        <a:t>9:10 - 10:20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9 - 3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2673">
                <a:tc>
                  <a:txBody>
                    <a:bodyPr/>
                    <a:lstStyle/>
                    <a:p>
                      <a:pPr algn="ctr"/>
                      <a:endParaRPr lang="en-US" sz="1300" b="1" dirty="0">
                        <a:solidFill>
                          <a:schemeClr val="tx1"/>
                        </a:solidFill>
                        <a:latin typeface="Arial Black" panose="020B0A04020102020204" pitchFamily="34" charset="0"/>
                        <a:ea typeface="Cozy" panose="02000603000000000000" pitchFamily="2" charset="0"/>
                      </a:endParaRPr>
                    </a:p>
                    <a:p>
                      <a:pPr algn="ctr"/>
                      <a:r>
                        <a:rPr lang="en-US" sz="1300" b="1" dirty="0">
                          <a:solidFill>
                            <a:schemeClr val="tx1"/>
                          </a:solidFill>
                          <a:latin typeface="Arial Black" panose="020B0A04020102020204" pitchFamily="34" charset="0"/>
                          <a:ea typeface="Cozy" panose="02000603000000000000" pitchFamily="2" charset="0"/>
                        </a:rPr>
                        <a:t>10:20 - 11:30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10 - 1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8</a:t>
                      </a:r>
                      <a:r>
                        <a:rPr lang="en-US" sz="1800" b="1" baseline="0" dirty="0">
                          <a:solidFill>
                            <a:schemeClr val="tx1"/>
                          </a:solidFill>
                          <a:latin typeface="Arial Black" panose="020B0A04020102020204" pitchFamily="34" charset="0"/>
                          <a:ea typeface="Cozy" panose="02000603000000000000" pitchFamily="2" charset="0"/>
                        </a:rPr>
                        <a:t> - </a:t>
                      </a:r>
                      <a:r>
                        <a:rPr lang="en-US" sz="1800" b="1" dirty="0">
                          <a:solidFill>
                            <a:schemeClr val="tx1"/>
                          </a:solidFill>
                          <a:latin typeface="Arial Black" panose="020B0A04020102020204" pitchFamily="34" charset="0"/>
                          <a:ea typeface="Cozy" panose="02000603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95836">
                <a:tc>
                  <a:txBody>
                    <a:bodyPr/>
                    <a:lstStyle/>
                    <a:p>
                      <a:pPr marL="0" indent="0">
                        <a:buFontTx/>
                        <a:buNone/>
                      </a:pPr>
                      <a:endParaRPr lang="en-US" sz="1400" b="1" dirty="0">
                        <a:latin typeface="Arial Black" panose="020B0A04020102020204" pitchFamily="34" charset="0"/>
                        <a:cs typeface="Arial" panose="020B0604020202020204" pitchFamily="34" charset="0"/>
                      </a:endParaRPr>
                    </a:p>
                    <a:p>
                      <a:pPr marL="0" indent="0">
                        <a:buFontTx/>
                        <a:buNone/>
                      </a:pPr>
                      <a:r>
                        <a:rPr lang="en-US" sz="1300" b="1" dirty="0">
                          <a:latin typeface="Arial Black" panose="020B0A04020102020204" pitchFamily="34" charset="0"/>
                          <a:cs typeface="Arial" panose="020B0604020202020204" pitchFamily="34" charset="0"/>
                        </a:rPr>
                        <a:t>11:30 - 12:40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200" b="1" dirty="0">
                        <a:latin typeface="Arial Black" panose="020B0A04020102020204" pitchFamily="34" charset="0"/>
                        <a:cs typeface="Arial" panose="020B0604020202020204" pitchFamily="34" charset="0"/>
                      </a:endParaRPr>
                    </a:p>
                    <a:p>
                      <a:pPr marL="0" indent="0" algn="ctr">
                        <a:buFontTx/>
                        <a:buNone/>
                      </a:pPr>
                      <a:r>
                        <a:rPr lang="en-US" sz="1800" b="1" dirty="0">
                          <a:latin typeface="Arial Black" panose="020B0A04020102020204" pitchFamily="34" charset="0"/>
                          <a:cs typeface="Arial" panose="020B0604020202020204" pitchFamily="34" charset="0"/>
                        </a:rPr>
                        <a:t>9 - 2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Black" panose="020B0A04020102020204" pitchFamily="34" charset="0"/>
                          <a:cs typeface="Arial" panose="020B0604020202020204" pitchFamily="34" charset="0"/>
                        </a:rPr>
                        <a:t>8 - 2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Black" panose="020B0A04020102020204" pitchFamily="34" charset="0"/>
                          <a:cs typeface="Arial" panose="020B0604020202020204" pitchFamily="34" charset="0"/>
                        </a:rPr>
                        <a:t>9</a:t>
                      </a:r>
                      <a:r>
                        <a:rPr lang="en-US" sz="1800" b="1" baseline="0" dirty="0">
                          <a:latin typeface="Arial Black" panose="020B0A04020102020204" pitchFamily="34" charset="0"/>
                          <a:cs typeface="Arial" panose="020B0604020202020204" pitchFamily="34" charset="0"/>
                        </a:rPr>
                        <a:t> - </a:t>
                      </a:r>
                      <a:r>
                        <a:rPr lang="en-US" sz="1800" b="1" dirty="0">
                          <a:latin typeface="Arial Black" panose="020B0A040201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lgn="ctr">
                        <a:buFontTx/>
                        <a:buNone/>
                      </a:pPr>
                      <a:endParaRPr lang="en-US" sz="18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545218"/>
                  </a:ext>
                </a:extLst>
              </a:tr>
            </a:tbl>
          </a:graphicData>
        </a:graphic>
      </p:graphicFrame>
    </p:spTree>
    <p:extLst>
      <p:ext uri="{BB962C8B-B14F-4D97-AF65-F5344CB8AC3E}">
        <p14:creationId xmlns:p14="http://schemas.microsoft.com/office/powerpoint/2010/main" val="333268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92DEB11-3D11-4581-817A-F297086BC138}"/>
              </a:ext>
            </a:extLst>
          </p:cNvPr>
          <p:cNvSpPr/>
          <p:nvPr/>
        </p:nvSpPr>
        <p:spPr>
          <a:xfrm>
            <a:off x="2167209" y="1305085"/>
            <a:ext cx="8548915" cy="1092607"/>
          </a:xfrm>
          <a:prstGeom prst="rect">
            <a:avLst/>
          </a:prstGeom>
        </p:spPr>
        <p:txBody>
          <a:bodyPr wrap="square">
            <a:spAutoFit/>
          </a:bodyPr>
          <a:lstStyle/>
          <a:p>
            <a:pPr algn="ctr"/>
            <a:r>
              <a:rPr lang="en-US" sz="6500" dirty="0">
                <a:solidFill>
                  <a:prstClr val="black"/>
                </a:solidFill>
                <a:latin typeface="Arial Black" panose="020B0A04020102020204" pitchFamily="34" charset="0"/>
                <a:ea typeface="TTGScrambledEggs" panose="02000603000000000000" pitchFamily="2" charset="0"/>
              </a:rPr>
              <a:t>Class Schedule</a:t>
            </a:r>
          </a:p>
        </p:txBody>
      </p:sp>
      <p:graphicFrame>
        <p:nvGraphicFramePr>
          <p:cNvPr id="7" name="Table 12">
            <a:extLst>
              <a:ext uri="{FF2B5EF4-FFF2-40B4-BE49-F238E27FC236}">
                <a16:creationId xmlns:a16="http://schemas.microsoft.com/office/drawing/2014/main" id="{1CD3FFB6-9689-40D0-8127-B41531D2D434}"/>
              </a:ext>
            </a:extLst>
          </p:cNvPr>
          <p:cNvGraphicFramePr>
            <a:graphicFrameLocks noGrp="1"/>
          </p:cNvGraphicFramePr>
          <p:nvPr>
            <p:extLst>
              <p:ext uri="{D42A27DB-BD31-4B8C-83A1-F6EECF244321}">
                <p14:modId xmlns:p14="http://schemas.microsoft.com/office/powerpoint/2010/main" val="3309708486"/>
              </p:ext>
            </p:extLst>
          </p:nvPr>
        </p:nvGraphicFramePr>
        <p:xfrm>
          <a:off x="2325655" y="2995993"/>
          <a:ext cx="8232020" cy="2387600"/>
        </p:xfrm>
        <a:graphic>
          <a:graphicData uri="http://schemas.openxmlformats.org/drawingml/2006/table">
            <a:tbl>
              <a:tblPr firstRow="1" bandRow="1">
                <a:tableStyleId>{5C22544A-7EE6-4342-B048-85BDC9FD1C3A}</a:tableStyleId>
              </a:tblPr>
              <a:tblGrid>
                <a:gridCol w="1646404">
                  <a:extLst>
                    <a:ext uri="{9D8B030D-6E8A-4147-A177-3AD203B41FA5}">
                      <a16:colId xmlns:a16="http://schemas.microsoft.com/office/drawing/2014/main" val="3450668361"/>
                    </a:ext>
                  </a:extLst>
                </a:gridCol>
                <a:gridCol w="1646404">
                  <a:extLst>
                    <a:ext uri="{9D8B030D-6E8A-4147-A177-3AD203B41FA5}">
                      <a16:colId xmlns:a16="http://schemas.microsoft.com/office/drawing/2014/main" val="3347080925"/>
                    </a:ext>
                  </a:extLst>
                </a:gridCol>
                <a:gridCol w="1646404">
                  <a:extLst>
                    <a:ext uri="{9D8B030D-6E8A-4147-A177-3AD203B41FA5}">
                      <a16:colId xmlns:a16="http://schemas.microsoft.com/office/drawing/2014/main" val="1289138644"/>
                    </a:ext>
                  </a:extLst>
                </a:gridCol>
                <a:gridCol w="1646404">
                  <a:extLst>
                    <a:ext uri="{9D8B030D-6E8A-4147-A177-3AD203B41FA5}">
                      <a16:colId xmlns:a16="http://schemas.microsoft.com/office/drawing/2014/main" val="1505372635"/>
                    </a:ext>
                  </a:extLst>
                </a:gridCol>
                <a:gridCol w="1646404">
                  <a:extLst>
                    <a:ext uri="{9D8B030D-6E8A-4147-A177-3AD203B41FA5}">
                      <a16:colId xmlns:a16="http://schemas.microsoft.com/office/drawing/2014/main" val="1968413150"/>
                    </a:ext>
                  </a:extLst>
                </a:gridCol>
              </a:tblGrid>
              <a:tr h="387855">
                <a:tc>
                  <a:txBody>
                    <a:bodyPr/>
                    <a:lstStyle/>
                    <a:p>
                      <a:pPr algn="ctr"/>
                      <a:r>
                        <a:rPr lang="en-US" sz="1600"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23150"/>
                  </a:ext>
                </a:extLst>
              </a:tr>
              <a:tr h="1999745">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r>
                        <a:rPr lang="en-US" sz="1500" b="1" baseline="0" dirty="0">
                          <a:latin typeface="Arial Black" panose="020B0A04020102020204" pitchFamily="34" charset="0"/>
                          <a:cs typeface="Arial" panose="020B0604020202020204" pitchFamily="34" charset="0"/>
                        </a:rPr>
                        <a:t>11:30</a:t>
                      </a: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We will not meet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a:latin typeface="Arial Black" panose="020B0A04020102020204" pitchFamily="34" charset="0"/>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Black" panose="020B0A04020102020204" pitchFamily="34" charset="0"/>
                          <a:cs typeface="Arial" panose="020B0604020202020204" pitchFamily="34" charset="0"/>
                        </a:rPr>
                        <a:t>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r>
                        <a:rPr lang="en-US" sz="1500" b="1">
                          <a:latin typeface="Arial Black" panose="020B0A04020102020204" pitchFamily="34" charset="0"/>
                          <a:cs typeface="Arial" panose="020B0604020202020204" pitchFamily="34" charset="0"/>
                        </a:rPr>
                        <a:t>We will not meet</a:t>
                      </a: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Finish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Communicate with your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545218"/>
                  </a:ext>
                </a:extLst>
              </a:tr>
            </a:tbl>
          </a:graphicData>
        </a:graphic>
      </p:graphicFrame>
    </p:spTree>
    <p:extLst>
      <p:ext uri="{BB962C8B-B14F-4D97-AF65-F5344CB8AC3E}">
        <p14:creationId xmlns:p14="http://schemas.microsoft.com/office/powerpoint/2010/main" val="299679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92DEB11-3D11-4581-817A-F297086BC138}"/>
              </a:ext>
            </a:extLst>
          </p:cNvPr>
          <p:cNvSpPr/>
          <p:nvPr/>
        </p:nvSpPr>
        <p:spPr>
          <a:xfrm>
            <a:off x="2540001" y="1157513"/>
            <a:ext cx="8824651" cy="1138773"/>
          </a:xfrm>
          <a:prstGeom prst="rect">
            <a:avLst/>
          </a:prstGeom>
        </p:spPr>
        <p:txBody>
          <a:bodyPr wrap="square">
            <a:spAutoFit/>
          </a:bodyPr>
          <a:lstStyle/>
          <a:p>
            <a:pPr algn="ctr"/>
            <a:r>
              <a:rPr lang="en-US" sz="4000" dirty="0">
                <a:solidFill>
                  <a:prstClr val="black"/>
                </a:solidFill>
                <a:latin typeface="Arial Black" panose="020B0A04020102020204" pitchFamily="34" charset="0"/>
                <a:ea typeface="TTGScrambledEggs" panose="02000603000000000000" pitchFamily="2" charset="0"/>
              </a:rPr>
              <a:t>Carmen’s Class Schedule </a:t>
            </a:r>
          </a:p>
          <a:p>
            <a:pPr algn="ctr"/>
            <a:r>
              <a:rPr lang="en-US" sz="2800" dirty="0">
                <a:solidFill>
                  <a:prstClr val="black"/>
                </a:solidFill>
                <a:latin typeface="Arial Black" panose="020B0A04020102020204" pitchFamily="34" charset="0"/>
                <a:ea typeface="TTGScrambledEggs" panose="02000603000000000000" pitchFamily="2" charset="0"/>
              </a:rPr>
              <a:t>August 31 - September 4, 2020</a:t>
            </a:r>
          </a:p>
        </p:txBody>
      </p:sp>
      <p:graphicFrame>
        <p:nvGraphicFramePr>
          <p:cNvPr id="7" name="Table 12">
            <a:extLst>
              <a:ext uri="{FF2B5EF4-FFF2-40B4-BE49-F238E27FC236}">
                <a16:creationId xmlns:a16="http://schemas.microsoft.com/office/drawing/2014/main" id="{1CD3FFB6-9689-40D0-8127-B41531D2D434}"/>
              </a:ext>
            </a:extLst>
          </p:cNvPr>
          <p:cNvGraphicFramePr>
            <a:graphicFrameLocks noGrp="1"/>
          </p:cNvGraphicFramePr>
          <p:nvPr>
            <p:extLst>
              <p:ext uri="{D42A27DB-BD31-4B8C-83A1-F6EECF244321}">
                <p14:modId xmlns:p14="http://schemas.microsoft.com/office/powerpoint/2010/main" val="149243168"/>
              </p:ext>
            </p:extLst>
          </p:nvPr>
        </p:nvGraphicFramePr>
        <p:xfrm>
          <a:off x="1091940" y="2659747"/>
          <a:ext cx="8687203" cy="2653949"/>
        </p:xfrm>
        <a:graphic>
          <a:graphicData uri="http://schemas.openxmlformats.org/drawingml/2006/table">
            <a:tbl>
              <a:tblPr firstRow="1" bandRow="1">
                <a:tableStyleId>{5C22544A-7EE6-4342-B048-85BDC9FD1C3A}</a:tableStyleId>
              </a:tblPr>
              <a:tblGrid>
                <a:gridCol w="1372003">
                  <a:extLst>
                    <a:ext uri="{9D8B030D-6E8A-4147-A177-3AD203B41FA5}">
                      <a16:colId xmlns:a16="http://schemas.microsoft.com/office/drawing/2014/main" val="20000"/>
                    </a:ext>
                  </a:extLst>
                </a:gridCol>
                <a:gridCol w="1463040">
                  <a:extLst>
                    <a:ext uri="{9D8B030D-6E8A-4147-A177-3AD203B41FA5}">
                      <a16:colId xmlns:a16="http://schemas.microsoft.com/office/drawing/2014/main" val="3450668361"/>
                    </a:ext>
                  </a:extLst>
                </a:gridCol>
                <a:gridCol w="1463040">
                  <a:extLst>
                    <a:ext uri="{9D8B030D-6E8A-4147-A177-3AD203B41FA5}">
                      <a16:colId xmlns:a16="http://schemas.microsoft.com/office/drawing/2014/main" val="3347080925"/>
                    </a:ext>
                  </a:extLst>
                </a:gridCol>
                <a:gridCol w="1463040">
                  <a:extLst>
                    <a:ext uri="{9D8B030D-6E8A-4147-A177-3AD203B41FA5}">
                      <a16:colId xmlns:a16="http://schemas.microsoft.com/office/drawing/2014/main" val="1289138644"/>
                    </a:ext>
                  </a:extLst>
                </a:gridCol>
                <a:gridCol w="1463040">
                  <a:extLst>
                    <a:ext uri="{9D8B030D-6E8A-4147-A177-3AD203B41FA5}">
                      <a16:colId xmlns:a16="http://schemas.microsoft.com/office/drawing/2014/main" val="1505372635"/>
                    </a:ext>
                  </a:extLst>
                </a:gridCol>
                <a:gridCol w="1463040">
                  <a:extLst>
                    <a:ext uri="{9D8B030D-6E8A-4147-A177-3AD203B41FA5}">
                      <a16:colId xmlns:a16="http://schemas.microsoft.com/office/drawing/2014/main" val="1968413150"/>
                    </a:ext>
                  </a:extLst>
                </a:gridCol>
              </a:tblGrid>
              <a:tr h="442673">
                <a:tc>
                  <a:txBody>
                    <a:bodyPr/>
                    <a:lstStyle/>
                    <a:p>
                      <a:pPr algn="ctr"/>
                      <a:endParaRPr lang="en-US" sz="1600"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23150"/>
                  </a:ext>
                </a:extLst>
              </a:tr>
              <a:tr h="4426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8:00-9:10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10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Administrative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Answer 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Work with PC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2673">
                <a:tc>
                  <a:txBody>
                    <a:bodyPr/>
                    <a:lstStyle/>
                    <a:p>
                      <a:pPr algn="ctr"/>
                      <a:endParaRPr lang="en-US" sz="1400" b="1" dirty="0">
                        <a:solidFill>
                          <a:schemeClr val="tx1"/>
                        </a:solidFill>
                        <a:latin typeface="Arial Black" panose="020B0A04020102020204" pitchFamily="34" charset="0"/>
                        <a:ea typeface="Cozy" panose="02000603000000000000" pitchFamily="2" charset="0"/>
                      </a:endParaRPr>
                    </a:p>
                    <a:p>
                      <a:pPr algn="ctr"/>
                      <a:r>
                        <a:rPr lang="en-US" sz="1400" b="1" dirty="0">
                          <a:solidFill>
                            <a:schemeClr val="tx1"/>
                          </a:solidFill>
                          <a:latin typeface="Arial Black" panose="020B0A04020102020204" pitchFamily="34" charset="0"/>
                          <a:ea typeface="Cozy" panose="02000603000000000000" pitchFamily="2" charset="0"/>
                        </a:rPr>
                        <a:t>9:10-10:20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2673">
                <a:tc>
                  <a:txBody>
                    <a:bodyPr/>
                    <a:lstStyle/>
                    <a:p>
                      <a:pPr algn="ctr"/>
                      <a:endParaRPr lang="en-US" sz="1400" b="1" dirty="0">
                        <a:solidFill>
                          <a:schemeClr val="tx1"/>
                        </a:solidFill>
                        <a:latin typeface="Arial Black" panose="020B0A04020102020204" pitchFamily="34" charset="0"/>
                        <a:ea typeface="Cozy" panose="02000603000000000000" pitchFamily="2" charset="0"/>
                      </a:endParaRPr>
                    </a:p>
                    <a:p>
                      <a:pPr algn="ctr"/>
                      <a:r>
                        <a:rPr lang="en-US" sz="1400" b="1" dirty="0">
                          <a:solidFill>
                            <a:schemeClr val="tx1"/>
                          </a:solidFill>
                          <a:latin typeface="Arial Black" panose="020B0A04020102020204" pitchFamily="34" charset="0"/>
                          <a:ea typeface="Cozy" panose="02000603000000000000" pitchFamily="2" charset="0"/>
                        </a:rPr>
                        <a:t>10:20-11:30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9</a:t>
                      </a:r>
                      <a:r>
                        <a:rPr lang="en-US" sz="1600" b="1" baseline="0" dirty="0">
                          <a:solidFill>
                            <a:schemeClr val="tx1"/>
                          </a:solidFill>
                          <a:latin typeface="Arial Black" panose="020B0A04020102020204" pitchFamily="34" charset="0"/>
                          <a:ea typeface="Cozy" panose="02000603000000000000" pitchFamily="2" charset="0"/>
                        </a:rPr>
                        <a:t> - </a:t>
                      </a:r>
                      <a:r>
                        <a:rPr lang="en-US" sz="1600" b="1" dirty="0">
                          <a:solidFill>
                            <a:schemeClr val="tx1"/>
                          </a:solidFill>
                          <a:latin typeface="Arial Black" panose="020B0A04020102020204" pitchFamily="34" charset="0"/>
                          <a:ea typeface="Cozy" panose="02000603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95836">
                <a:tc>
                  <a:txBody>
                    <a:bodyPr/>
                    <a:lstStyle/>
                    <a:p>
                      <a:pPr marL="0" indent="0">
                        <a:buFontTx/>
                        <a:buNone/>
                      </a:pPr>
                      <a:endParaRPr lang="en-US" sz="1600" b="1" dirty="0">
                        <a:latin typeface="Arial" panose="020B0604020202020204" pitchFamily="34" charset="0"/>
                        <a:cs typeface="Arial" panose="020B0604020202020204" pitchFamily="34" charset="0"/>
                      </a:endParaRPr>
                    </a:p>
                    <a:p>
                      <a:pPr marL="0" indent="0">
                        <a:buFontTx/>
                        <a:buNone/>
                      </a:pPr>
                      <a:r>
                        <a:rPr lang="en-US" sz="1600" b="1" dirty="0">
                          <a:latin typeface="Arial" panose="020B0604020202020204" pitchFamily="34" charset="0"/>
                          <a:cs typeface="Arial" panose="020B0604020202020204" pitchFamily="34" charset="0"/>
                        </a:rPr>
                        <a:t>11:30-12:40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200" b="1" dirty="0">
                        <a:latin typeface="Arial Black" panose="020B0A04020102020204" pitchFamily="34" charset="0"/>
                        <a:cs typeface="Arial" panose="020B0604020202020204" pitchFamily="34" charset="0"/>
                      </a:endParaRPr>
                    </a:p>
                    <a:p>
                      <a:pPr marL="0" indent="0" algn="ctr">
                        <a:buFontTx/>
                        <a:buNone/>
                      </a:pPr>
                      <a:r>
                        <a:rPr lang="en-US" sz="1600" b="1" dirty="0">
                          <a:latin typeface="Arial Black" panose="020B0A04020102020204" pitchFamily="34" charset="0"/>
                          <a:cs typeface="Arial" panose="020B0604020202020204" pitchFamily="34" charset="0"/>
                        </a:rPr>
                        <a:t>9 - 3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Black" panose="020B0A04020102020204" pitchFamily="34" charset="0"/>
                          <a:cs typeface="Arial" panose="020B0604020202020204" pitchFamily="34" charset="0"/>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Tx/>
                        <a:buNone/>
                      </a:pPr>
                      <a:endParaRPr lang="en-US" sz="1200" b="1" dirty="0">
                        <a:latin typeface="Arial Black" panose="020B0A04020102020204" pitchFamily="34" charset="0"/>
                        <a:cs typeface="Arial" panose="020B0604020202020204" pitchFamily="34" charset="0"/>
                      </a:endParaRPr>
                    </a:p>
                    <a:p>
                      <a:pPr marL="0" indent="0" algn="ctr">
                        <a:buFontTx/>
                        <a:buNone/>
                      </a:pPr>
                      <a:r>
                        <a:rPr lang="en-US" sz="1600" b="1" dirty="0">
                          <a:latin typeface="Arial Black" panose="020B0A04020102020204" pitchFamily="34" charset="0"/>
                          <a:cs typeface="Arial" panose="020B0604020202020204" pitchFamily="34"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lgn="ctr">
                        <a:buFontTx/>
                        <a:buNone/>
                      </a:pPr>
                      <a:endParaRPr lang="en-US" sz="16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545218"/>
                  </a:ext>
                </a:extLst>
              </a:tr>
            </a:tbl>
          </a:graphicData>
        </a:graphic>
      </p:graphicFrame>
    </p:spTree>
    <p:extLst>
      <p:ext uri="{BB962C8B-B14F-4D97-AF65-F5344CB8AC3E}">
        <p14:creationId xmlns:p14="http://schemas.microsoft.com/office/powerpoint/2010/main" val="37876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62A8F0F-6684-4054-AAE3-455AFAB46A75}"/>
              </a:ext>
            </a:extLst>
          </p:cNvPr>
          <p:cNvSpPr/>
          <p:nvPr/>
        </p:nvSpPr>
        <p:spPr>
          <a:xfrm>
            <a:off x="604767" y="768569"/>
            <a:ext cx="10522857" cy="1477328"/>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Be Prepared For Our </a:t>
            </a:r>
          </a:p>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M. Teams Sessions</a:t>
            </a:r>
            <a:endParaRPr lang="en-US" sz="4500" dirty="0">
              <a:latin typeface="Arial Black" panose="020B0A04020102020204" pitchFamily="34" charset="0"/>
              <a:ea typeface="TTGScrambledEggs" panose="02000603000000000000" pitchFamily="2" charset="0"/>
            </a:endParaRPr>
          </a:p>
        </p:txBody>
      </p:sp>
      <p:sp>
        <p:nvSpPr>
          <p:cNvPr id="9" name="TextBox 8">
            <a:extLst>
              <a:ext uri="{FF2B5EF4-FFF2-40B4-BE49-F238E27FC236}">
                <a16:creationId xmlns:a16="http://schemas.microsoft.com/office/drawing/2014/main" id="{F74EB8F8-A56C-4608-B3F9-38209CB3B2B2}"/>
              </a:ext>
            </a:extLst>
          </p:cNvPr>
          <p:cNvSpPr txBox="1"/>
          <p:nvPr/>
        </p:nvSpPr>
        <p:spPr>
          <a:xfrm>
            <a:off x="1294191" y="2393714"/>
            <a:ext cx="9144000" cy="307776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Get ready to be on camera. </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Get dress. Comb your hair.  Brush your teeth.</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breakfast.</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Go to the bathroom.</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your electronic device charged or plugged in.</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your water bottle/cup filled up.</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any requested materials ready.</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Start logging in 5 minutes before your class starts.  </a:t>
            </a:r>
          </a:p>
          <a:p>
            <a:endParaRPr lang="en-US" dirty="0"/>
          </a:p>
        </p:txBody>
      </p:sp>
    </p:spTree>
    <p:extLst>
      <p:ext uri="{BB962C8B-B14F-4D97-AF65-F5344CB8AC3E}">
        <p14:creationId xmlns:p14="http://schemas.microsoft.com/office/powerpoint/2010/main" val="204482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8C263-10BD-4D76-A589-48FAC9EE3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12192000" cy="6858000"/>
          </a:xfrm>
          <a:prstGeom prst="rect">
            <a:avLst/>
          </a:prstGeom>
        </p:spPr>
      </p:pic>
      <p:sp>
        <p:nvSpPr>
          <p:cNvPr id="6" name="Rectangle 5">
            <a:extLst>
              <a:ext uri="{FF2B5EF4-FFF2-40B4-BE49-F238E27FC236}">
                <a16:creationId xmlns:a16="http://schemas.microsoft.com/office/drawing/2014/main" id="{C4690047-172A-4627-A9CD-6213E97B8CF9}"/>
              </a:ext>
            </a:extLst>
          </p:cNvPr>
          <p:cNvSpPr/>
          <p:nvPr/>
        </p:nvSpPr>
        <p:spPr>
          <a:xfrm>
            <a:off x="740228" y="1100240"/>
            <a:ext cx="10632621" cy="784830"/>
          </a:xfrm>
          <a:prstGeom prst="rect">
            <a:avLst/>
          </a:prstGeom>
        </p:spPr>
        <p:txBody>
          <a:bodyPr wrap="square">
            <a:spAutoFit/>
          </a:bodyPr>
          <a:lstStyle/>
          <a:p>
            <a:pPr algn="ct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M. Teams Expectations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7" name="TextBox 6">
            <a:extLst>
              <a:ext uri="{FF2B5EF4-FFF2-40B4-BE49-F238E27FC236}">
                <a16:creationId xmlns:a16="http://schemas.microsoft.com/office/drawing/2014/main" id="{4B7363C9-6B81-4097-B3EA-0AC38F04437A}"/>
              </a:ext>
            </a:extLst>
          </p:cNvPr>
          <p:cNvSpPr txBox="1"/>
          <p:nvPr/>
        </p:nvSpPr>
        <p:spPr>
          <a:xfrm>
            <a:off x="1001492" y="1739930"/>
            <a:ext cx="9289143" cy="3662541"/>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Be logged into our Teams meeting at the right time. </a:t>
            </a:r>
          </a:p>
          <a:p>
            <a:pPr marL="742950" lvl="1"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Find our invitation on the calendar and Join.  </a:t>
            </a:r>
          </a:p>
          <a:p>
            <a:pPr lvl="1"/>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Camera on.</a:t>
            </a:r>
          </a:p>
          <a:p>
            <a:pPr marL="285750" indent="-285750">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Microphone muted, except for when you want to speak.</a:t>
            </a:r>
          </a:p>
          <a:p>
            <a:pPr marL="742950" lvl="1"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Don’t interrupt others.</a:t>
            </a:r>
          </a:p>
          <a:p>
            <a:pPr marL="742950" lvl="1"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Raise your hand; wait until you are called upon.</a:t>
            </a:r>
          </a:p>
          <a:p>
            <a:pPr marL="742950" lvl="1" indent="-285750">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There will be a question (1 point each) or a quiz (5-10 points) to answer at the beginning of each class. Do it as soon as possible.  </a:t>
            </a:r>
          </a:p>
          <a:p>
            <a:pPr marL="285750" indent="-285750">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Participate in activities</a:t>
            </a:r>
            <a:r>
              <a:rPr lang="en-US" sz="2400" b="1"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Bahnschrift" panose="020B0502040204020203" pitchFamily="34" charset="0"/>
            </a:endParaRPr>
          </a:p>
        </p:txBody>
      </p:sp>
    </p:spTree>
    <p:extLst>
      <p:ext uri="{BB962C8B-B14F-4D97-AF65-F5344CB8AC3E}">
        <p14:creationId xmlns:p14="http://schemas.microsoft.com/office/powerpoint/2010/main" val="248966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754A-01A2-4153-A1E0-BB7C85D57E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9F26900-C113-4F1D-B8B4-4E2019B5E7B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3596"/>
            <a:ext cx="12192000" cy="6858000"/>
          </a:xfrm>
        </p:spPr>
      </p:pic>
      <p:sp>
        <p:nvSpPr>
          <p:cNvPr id="6" name="Rectangle 5">
            <a:extLst>
              <a:ext uri="{FF2B5EF4-FFF2-40B4-BE49-F238E27FC236}">
                <a16:creationId xmlns:a16="http://schemas.microsoft.com/office/drawing/2014/main" id="{04C1BE81-6F3F-4DF2-BEFD-DAA61EE80311}"/>
              </a:ext>
            </a:extLst>
          </p:cNvPr>
          <p:cNvSpPr/>
          <p:nvPr/>
        </p:nvSpPr>
        <p:spPr>
          <a:xfrm>
            <a:off x="-362585" y="1121278"/>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Late Assignment Policy</a:t>
            </a:r>
            <a:endParaRPr lang="en-US" sz="4500" dirty="0">
              <a:latin typeface="Arial Black" panose="020B0A04020102020204" pitchFamily="34" charset="0"/>
              <a:ea typeface="TTGScrambledEggs" panose="02000603000000000000" pitchFamily="2" charset="0"/>
            </a:endParaRPr>
          </a:p>
        </p:txBody>
      </p:sp>
      <p:sp>
        <p:nvSpPr>
          <p:cNvPr id="7" name="TextBox 6">
            <a:extLst>
              <a:ext uri="{FF2B5EF4-FFF2-40B4-BE49-F238E27FC236}">
                <a16:creationId xmlns:a16="http://schemas.microsoft.com/office/drawing/2014/main" id="{D93155EF-6AF3-4F82-90BA-AD41FA67977C}"/>
              </a:ext>
            </a:extLst>
          </p:cNvPr>
          <p:cNvSpPr txBox="1"/>
          <p:nvPr/>
        </p:nvSpPr>
        <p:spPr>
          <a:xfrm>
            <a:off x="1013515" y="2250629"/>
            <a:ext cx="7939985" cy="4247317"/>
          </a:xfrm>
          <a:prstGeom prst="rect">
            <a:avLst/>
          </a:prstGeom>
          <a:noFill/>
        </p:spPr>
        <p:txBody>
          <a:bodyPr wrap="square" rtlCol="0">
            <a:spAutoFit/>
          </a:bodyPr>
          <a:lstStyle/>
          <a:p>
            <a:pPr lvl="0">
              <a:lnSpc>
                <a:spcPct val="125000"/>
              </a:lnSpc>
            </a:pPr>
            <a:r>
              <a:rPr lang="en-US" sz="2000" dirty="0">
                <a:solidFill>
                  <a:prstClr val="black"/>
                </a:solidFill>
                <a:latin typeface="Arial" panose="020B0604020202020204" pitchFamily="34" charset="0"/>
                <a:cs typeface="Arial" panose="020B0604020202020204" pitchFamily="34" charset="0"/>
              </a:rPr>
              <a:t>All work is due by the time of the class on the assigned due date.  All work is to be submitted by email. If for any reason you can’t meet the due date you must communicate with me as soon as possible, to find another means to do so.  </a:t>
            </a:r>
          </a:p>
          <a:p>
            <a:pPr lvl="0">
              <a:lnSpc>
                <a:spcPct val="125000"/>
              </a:lnSpc>
            </a:pPr>
            <a:endParaRPr lang="en-US" sz="2000" dirty="0">
              <a:solidFill>
                <a:prstClr val="black"/>
              </a:solidFill>
              <a:latin typeface="Arial" panose="020B0604020202020204" pitchFamily="34" charset="0"/>
              <a:cs typeface="Arial" panose="020B0604020202020204" pitchFamily="34" charset="0"/>
            </a:endParaRPr>
          </a:p>
          <a:p>
            <a:pPr lvl="0">
              <a:lnSpc>
                <a:spcPct val="125000"/>
              </a:lnSpc>
            </a:pPr>
            <a:r>
              <a:rPr lang="en-US" sz="2000" dirty="0">
                <a:solidFill>
                  <a:prstClr val="black"/>
                </a:solidFill>
                <a:latin typeface="Arial" panose="020B0604020202020204" pitchFamily="34" charset="0"/>
                <a:cs typeface="Arial" panose="020B0604020202020204" pitchFamily="34" charset="0"/>
              </a:rPr>
              <a:t>If the student turns work in </a:t>
            </a:r>
            <a:r>
              <a:rPr lang="en-US" sz="2000" b="1" dirty="0">
                <a:solidFill>
                  <a:prstClr val="black"/>
                </a:solidFill>
                <a:latin typeface="Arial" panose="020B0604020202020204" pitchFamily="34" charset="0"/>
                <a:cs typeface="Arial" panose="020B0604020202020204" pitchFamily="34" charset="0"/>
              </a:rPr>
              <a:t>1 class day late</a:t>
            </a:r>
            <a:r>
              <a:rPr lang="en-US" sz="2000" dirty="0">
                <a:solidFill>
                  <a:prstClr val="black"/>
                </a:solidFill>
                <a:latin typeface="Arial" panose="020B0604020202020204" pitchFamily="34" charset="0"/>
                <a:cs typeface="Arial" panose="020B0604020202020204" pitchFamily="34" charset="0"/>
              </a:rPr>
              <a:t> they will be </a:t>
            </a:r>
            <a:r>
              <a:rPr lang="en-US" sz="2000" b="1" dirty="0">
                <a:solidFill>
                  <a:prstClr val="black"/>
                </a:solidFill>
                <a:latin typeface="Arial" panose="020B0604020202020204" pitchFamily="34" charset="0"/>
                <a:cs typeface="Arial" panose="020B0604020202020204" pitchFamily="34" charset="0"/>
              </a:rPr>
              <a:t>deducted 10%</a:t>
            </a:r>
            <a:r>
              <a:rPr lang="en-US" sz="2000" dirty="0">
                <a:solidFill>
                  <a:prstClr val="black"/>
                </a:solidFill>
                <a:latin typeface="Arial" panose="020B0604020202020204" pitchFamily="34" charset="0"/>
                <a:cs typeface="Arial" panose="020B0604020202020204" pitchFamily="34" charset="0"/>
              </a:rPr>
              <a:t> of the assignment value, on the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nd</a:t>
            </a:r>
            <a:r>
              <a:rPr lang="en-US" sz="2000" b="1" dirty="0">
                <a:solidFill>
                  <a:prstClr val="black"/>
                </a:solidFill>
                <a:latin typeface="Arial" panose="020B0604020202020204" pitchFamily="34" charset="0"/>
                <a:cs typeface="Arial" panose="020B0604020202020204" pitchFamily="34" charset="0"/>
              </a:rPr>
              <a:t> class day</a:t>
            </a:r>
            <a:r>
              <a:rPr lang="en-US" sz="2000" dirty="0">
                <a:solidFill>
                  <a:prstClr val="black"/>
                </a:solidFill>
                <a:latin typeface="Arial" panose="020B0604020202020204" pitchFamily="34" charset="0"/>
                <a:cs typeface="Arial" panose="020B0604020202020204" pitchFamily="34" charset="0"/>
              </a:rPr>
              <a:t> it is late they will be </a:t>
            </a:r>
            <a:r>
              <a:rPr lang="en-US" sz="2000" b="1" dirty="0">
                <a:solidFill>
                  <a:prstClr val="black"/>
                </a:solidFill>
                <a:latin typeface="Arial" panose="020B0604020202020204" pitchFamily="34" charset="0"/>
                <a:cs typeface="Arial" panose="020B0604020202020204" pitchFamily="34" charset="0"/>
              </a:rPr>
              <a:t>deducted 20%</a:t>
            </a:r>
            <a:r>
              <a:rPr lang="en-US" sz="2000" dirty="0">
                <a:solidFill>
                  <a:prstClr val="black"/>
                </a:solidFill>
                <a:latin typeface="Arial" panose="020B0604020202020204" pitchFamily="34" charset="0"/>
                <a:cs typeface="Arial" panose="020B0604020202020204" pitchFamily="34" charset="0"/>
              </a:rPr>
              <a:t> of the assignment value.  On the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rd</a:t>
            </a:r>
            <a:r>
              <a:rPr lang="en-US" sz="2000" b="1" dirty="0">
                <a:solidFill>
                  <a:prstClr val="black"/>
                </a:solidFill>
                <a:latin typeface="Arial" panose="020B0604020202020204" pitchFamily="34" charset="0"/>
                <a:cs typeface="Arial" panose="020B0604020202020204" pitchFamily="34" charset="0"/>
              </a:rPr>
              <a:t> class day</a:t>
            </a:r>
            <a:r>
              <a:rPr lang="en-US" sz="2000" dirty="0">
                <a:solidFill>
                  <a:prstClr val="black"/>
                </a:solidFill>
                <a:latin typeface="Arial" panose="020B0604020202020204" pitchFamily="34" charset="0"/>
                <a:cs typeface="Arial" panose="020B0604020202020204" pitchFamily="34" charset="0"/>
              </a:rPr>
              <a:t> the assignment will receive a </a:t>
            </a:r>
            <a:r>
              <a:rPr lang="en-US" sz="2000" b="1" u="sng" dirty="0">
                <a:solidFill>
                  <a:prstClr val="black"/>
                </a:solidFill>
                <a:latin typeface="Arial" panose="020B0604020202020204" pitchFamily="34" charset="0"/>
                <a:cs typeface="Arial" panose="020B0604020202020204" pitchFamily="34" charset="0"/>
              </a:rPr>
              <a:t>ZERO.</a:t>
            </a:r>
            <a:endParaRPr lang="en-US" dirty="0">
              <a:solidFill>
                <a:prstClr val="black"/>
              </a:solidFill>
            </a:endParaRPr>
          </a:p>
          <a:p>
            <a:pPr>
              <a:lnSpc>
                <a:spcPct val="125000"/>
              </a:lnSpc>
            </a:pPr>
            <a:endParaRPr lang="en-US" b="1" u="sng" dirty="0"/>
          </a:p>
          <a:p>
            <a:pPr>
              <a:lnSpc>
                <a:spcPct val="125000"/>
              </a:lnSpc>
            </a:pPr>
            <a:endParaRPr lang="en-US" dirty="0"/>
          </a:p>
        </p:txBody>
      </p:sp>
    </p:spTree>
    <p:extLst>
      <p:ext uri="{BB962C8B-B14F-4D97-AF65-F5344CB8AC3E}">
        <p14:creationId xmlns:p14="http://schemas.microsoft.com/office/powerpoint/2010/main" val="2726349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1285</Words>
  <Application>Microsoft Office PowerPoint</Application>
  <PresentationFormat>Widescreen</PresentationFormat>
  <Paragraphs>284</Paragraphs>
  <Slides>18</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18</vt:i4>
      </vt:variant>
    </vt:vector>
  </HeadingPairs>
  <TitlesOfParts>
    <vt:vector size="32" baseType="lpstr">
      <vt:lpstr>Arial</vt:lpstr>
      <vt:lpstr>Arial Black</vt:lpstr>
      <vt:lpstr>Arial Narrow</vt:lpstr>
      <vt:lpstr>Bahnschrift</vt:lpstr>
      <vt:lpstr>Calibri</vt:lpstr>
      <vt:lpstr>Calibri Light</vt: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Agurcia</dc:creator>
  <cp:lastModifiedBy>Carmen Perez</cp:lastModifiedBy>
  <cp:revision>37</cp:revision>
  <dcterms:created xsi:type="dcterms:W3CDTF">2020-08-02T22:43:29Z</dcterms:created>
  <dcterms:modified xsi:type="dcterms:W3CDTF">2020-08-25T11:56:20Z</dcterms:modified>
</cp:coreProperties>
</file>