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94" r:id="rId5"/>
    <p:sldId id="296" r:id="rId6"/>
    <p:sldId id="293" r:id="rId7"/>
    <p:sldId id="259" r:id="rId8"/>
    <p:sldId id="261" r:id="rId9"/>
    <p:sldId id="262" r:id="rId10"/>
    <p:sldId id="278" r:id="rId11"/>
    <p:sldId id="297" r:id="rId12"/>
    <p:sldId id="280" r:id="rId13"/>
    <p:sldId id="279" r:id="rId14"/>
    <p:sldId id="283" r:id="rId15"/>
    <p:sldId id="290" r:id="rId16"/>
    <p:sldId id="284" r:id="rId17"/>
    <p:sldId id="287" r:id="rId18"/>
    <p:sldId id="28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FF66FF"/>
    <a:srgbClr val="CC99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66" d="100"/>
          <a:sy n="66" d="100"/>
        </p:scale>
        <p:origin x="-642"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F0805C-DD4C-4912-AACD-F679A2F81D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61393139-55F1-4AA2-A509-5A64DF0EED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AA5896EC-A6DF-4793-A779-8ED892ED5D57}"/>
              </a:ext>
            </a:extLst>
          </p:cNvPr>
          <p:cNvSpPr>
            <a:spLocks noGrp="1"/>
          </p:cNvSpPr>
          <p:nvPr>
            <p:ph type="dt" sz="half" idx="10"/>
          </p:nvPr>
        </p:nvSpPr>
        <p:spPr/>
        <p:txBody>
          <a:bodyPr/>
          <a:lstStyle/>
          <a:p>
            <a:fld id="{D499582F-990F-4176-BFEB-9A3549371054}" type="datetimeFigureOut">
              <a:rPr lang="en-US" smtClean="0"/>
              <a:t>8/23/2020</a:t>
            </a:fld>
            <a:endParaRPr lang="en-US"/>
          </a:p>
        </p:txBody>
      </p:sp>
      <p:sp>
        <p:nvSpPr>
          <p:cNvPr id="5" name="Footer Placeholder 4">
            <a:extLst>
              <a:ext uri="{FF2B5EF4-FFF2-40B4-BE49-F238E27FC236}">
                <a16:creationId xmlns="" xmlns:a16="http://schemas.microsoft.com/office/drawing/2014/main" id="{B3113596-3EDB-4CE2-8194-10046B93B1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512670C-5CC6-44E9-B6FC-F732981CF774}"/>
              </a:ext>
            </a:extLst>
          </p:cNvPr>
          <p:cNvSpPr>
            <a:spLocks noGrp="1"/>
          </p:cNvSpPr>
          <p:nvPr>
            <p:ph type="sldNum" sz="quarter" idx="12"/>
          </p:nvPr>
        </p:nvSpPr>
        <p:spPr/>
        <p:txBody>
          <a:bodyPr/>
          <a:lstStyle/>
          <a:p>
            <a:fld id="{9525A667-6D0B-4E7A-962B-F3C558AC3DA7}" type="slidenum">
              <a:rPr lang="en-US" smtClean="0"/>
              <a:t>‹#›</a:t>
            </a:fld>
            <a:endParaRPr lang="en-US"/>
          </a:p>
        </p:txBody>
      </p:sp>
    </p:spTree>
    <p:extLst>
      <p:ext uri="{BB962C8B-B14F-4D97-AF65-F5344CB8AC3E}">
        <p14:creationId xmlns:p14="http://schemas.microsoft.com/office/powerpoint/2010/main" val="3542360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A61AE9-0933-408A-8739-5FA5E168EB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E403F8E8-687E-4ACA-95F2-F9277F36E1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762FE18-5970-43B0-AF1D-A0F948BD1B8F}"/>
              </a:ext>
            </a:extLst>
          </p:cNvPr>
          <p:cNvSpPr>
            <a:spLocks noGrp="1"/>
          </p:cNvSpPr>
          <p:nvPr>
            <p:ph type="dt" sz="half" idx="10"/>
          </p:nvPr>
        </p:nvSpPr>
        <p:spPr/>
        <p:txBody>
          <a:bodyPr/>
          <a:lstStyle/>
          <a:p>
            <a:fld id="{D499582F-990F-4176-BFEB-9A3549371054}" type="datetimeFigureOut">
              <a:rPr lang="en-US" smtClean="0"/>
              <a:t>8/23/2020</a:t>
            </a:fld>
            <a:endParaRPr lang="en-US"/>
          </a:p>
        </p:txBody>
      </p:sp>
      <p:sp>
        <p:nvSpPr>
          <p:cNvPr id="5" name="Footer Placeholder 4">
            <a:extLst>
              <a:ext uri="{FF2B5EF4-FFF2-40B4-BE49-F238E27FC236}">
                <a16:creationId xmlns="" xmlns:a16="http://schemas.microsoft.com/office/drawing/2014/main" id="{0FCF74D6-6AAE-446F-B794-DE8A2EE5E1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552A78F-C4B1-4110-A66A-6191BBD91EB0}"/>
              </a:ext>
            </a:extLst>
          </p:cNvPr>
          <p:cNvSpPr>
            <a:spLocks noGrp="1"/>
          </p:cNvSpPr>
          <p:nvPr>
            <p:ph type="sldNum" sz="quarter" idx="12"/>
          </p:nvPr>
        </p:nvSpPr>
        <p:spPr/>
        <p:txBody>
          <a:bodyPr/>
          <a:lstStyle/>
          <a:p>
            <a:fld id="{9525A667-6D0B-4E7A-962B-F3C558AC3DA7}" type="slidenum">
              <a:rPr lang="en-US" smtClean="0"/>
              <a:t>‹#›</a:t>
            </a:fld>
            <a:endParaRPr lang="en-US"/>
          </a:p>
        </p:txBody>
      </p:sp>
    </p:spTree>
    <p:extLst>
      <p:ext uri="{BB962C8B-B14F-4D97-AF65-F5344CB8AC3E}">
        <p14:creationId xmlns:p14="http://schemas.microsoft.com/office/powerpoint/2010/main" val="173903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5BDF1BE-AEE5-45A4-B7E1-76DB66CC9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81FDF36C-445B-4F80-8D7A-65CE8C47C5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F3A2ECB-A971-464A-8C6D-D5820113FB1D}"/>
              </a:ext>
            </a:extLst>
          </p:cNvPr>
          <p:cNvSpPr>
            <a:spLocks noGrp="1"/>
          </p:cNvSpPr>
          <p:nvPr>
            <p:ph type="dt" sz="half" idx="10"/>
          </p:nvPr>
        </p:nvSpPr>
        <p:spPr/>
        <p:txBody>
          <a:bodyPr/>
          <a:lstStyle/>
          <a:p>
            <a:fld id="{D499582F-990F-4176-BFEB-9A3549371054}" type="datetimeFigureOut">
              <a:rPr lang="en-US" smtClean="0"/>
              <a:t>8/23/2020</a:t>
            </a:fld>
            <a:endParaRPr lang="en-US"/>
          </a:p>
        </p:txBody>
      </p:sp>
      <p:sp>
        <p:nvSpPr>
          <p:cNvPr id="5" name="Footer Placeholder 4">
            <a:extLst>
              <a:ext uri="{FF2B5EF4-FFF2-40B4-BE49-F238E27FC236}">
                <a16:creationId xmlns="" xmlns:a16="http://schemas.microsoft.com/office/drawing/2014/main" id="{5ACBFB22-A975-42A4-9D4A-5A5A3278D9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6F2BDF0-ADE6-4031-9D71-C20FA7D6CAA0}"/>
              </a:ext>
            </a:extLst>
          </p:cNvPr>
          <p:cNvSpPr>
            <a:spLocks noGrp="1"/>
          </p:cNvSpPr>
          <p:nvPr>
            <p:ph type="sldNum" sz="quarter" idx="12"/>
          </p:nvPr>
        </p:nvSpPr>
        <p:spPr/>
        <p:txBody>
          <a:bodyPr/>
          <a:lstStyle/>
          <a:p>
            <a:fld id="{9525A667-6D0B-4E7A-962B-F3C558AC3DA7}" type="slidenum">
              <a:rPr lang="en-US" smtClean="0"/>
              <a:t>‹#›</a:t>
            </a:fld>
            <a:endParaRPr lang="en-US"/>
          </a:p>
        </p:txBody>
      </p:sp>
    </p:spTree>
    <p:extLst>
      <p:ext uri="{BB962C8B-B14F-4D97-AF65-F5344CB8AC3E}">
        <p14:creationId xmlns:p14="http://schemas.microsoft.com/office/powerpoint/2010/main" val="1625510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684F94-6D2F-4E47-B0C7-F90F75CA2C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40C99EE7-27C6-4888-AED0-274CF26961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243B53E-7AF1-44D7-9841-4AF242F9D232}"/>
              </a:ext>
            </a:extLst>
          </p:cNvPr>
          <p:cNvSpPr>
            <a:spLocks noGrp="1"/>
          </p:cNvSpPr>
          <p:nvPr>
            <p:ph type="dt" sz="half" idx="10"/>
          </p:nvPr>
        </p:nvSpPr>
        <p:spPr/>
        <p:txBody>
          <a:bodyPr/>
          <a:lstStyle/>
          <a:p>
            <a:fld id="{D499582F-990F-4176-BFEB-9A3549371054}" type="datetimeFigureOut">
              <a:rPr lang="en-US" smtClean="0"/>
              <a:t>8/23/2020</a:t>
            </a:fld>
            <a:endParaRPr lang="en-US"/>
          </a:p>
        </p:txBody>
      </p:sp>
      <p:sp>
        <p:nvSpPr>
          <p:cNvPr id="5" name="Footer Placeholder 4">
            <a:extLst>
              <a:ext uri="{FF2B5EF4-FFF2-40B4-BE49-F238E27FC236}">
                <a16:creationId xmlns="" xmlns:a16="http://schemas.microsoft.com/office/drawing/2014/main" id="{E6852537-3309-49E3-A726-94755508BE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D6D3A0A-E9E1-4A98-82A4-A4FEA84E7392}"/>
              </a:ext>
            </a:extLst>
          </p:cNvPr>
          <p:cNvSpPr>
            <a:spLocks noGrp="1"/>
          </p:cNvSpPr>
          <p:nvPr>
            <p:ph type="sldNum" sz="quarter" idx="12"/>
          </p:nvPr>
        </p:nvSpPr>
        <p:spPr/>
        <p:txBody>
          <a:bodyPr/>
          <a:lstStyle/>
          <a:p>
            <a:fld id="{9525A667-6D0B-4E7A-962B-F3C558AC3DA7}" type="slidenum">
              <a:rPr lang="en-US" smtClean="0"/>
              <a:t>‹#›</a:t>
            </a:fld>
            <a:endParaRPr lang="en-US"/>
          </a:p>
        </p:txBody>
      </p:sp>
    </p:spTree>
    <p:extLst>
      <p:ext uri="{BB962C8B-B14F-4D97-AF65-F5344CB8AC3E}">
        <p14:creationId xmlns:p14="http://schemas.microsoft.com/office/powerpoint/2010/main" val="214225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B53C27-B3F0-4269-A7F2-337BAF8C1A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F3D3DD4B-4ED3-4968-B603-71C4805147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51524639-B395-4BAA-AACA-5CFEC0CB0D97}"/>
              </a:ext>
            </a:extLst>
          </p:cNvPr>
          <p:cNvSpPr>
            <a:spLocks noGrp="1"/>
          </p:cNvSpPr>
          <p:nvPr>
            <p:ph type="dt" sz="half" idx="10"/>
          </p:nvPr>
        </p:nvSpPr>
        <p:spPr/>
        <p:txBody>
          <a:bodyPr/>
          <a:lstStyle/>
          <a:p>
            <a:fld id="{D499582F-990F-4176-BFEB-9A3549371054}" type="datetimeFigureOut">
              <a:rPr lang="en-US" smtClean="0"/>
              <a:t>8/23/2020</a:t>
            </a:fld>
            <a:endParaRPr lang="en-US"/>
          </a:p>
        </p:txBody>
      </p:sp>
      <p:sp>
        <p:nvSpPr>
          <p:cNvPr id="5" name="Footer Placeholder 4">
            <a:extLst>
              <a:ext uri="{FF2B5EF4-FFF2-40B4-BE49-F238E27FC236}">
                <a16:creationId xmlns="" xmlns:a16="http://schemas.microsoft.com/office/drawing/2014/main" id="{88E411CE-184A-44FF-AF24-5040271DFF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0BE167F-0449-4C87-9ACC-0C29BDFB0AAB}"/>
              </a:ext>
            </a:extLst>
          </p:cNvPr>
          <p:cNvSpPr>
            <a:spLocks noGrp="1"/>
          </p:cNvSpPr>
          <p:nvPr>
            <p:ph type="sldNum" sz="quarter" idx="12"/>
          </p:nvPr>
        </p:nvSpPr>
        <p:spPr/>
        <p:txBody>
          <a:bodyPr/>
          <a:lstStyle/>
          <a:p>
            <a:fld id="{9525A667-6D0B-4E7A-962B-F3C558AC3DA7}" type="slidenum">
              <a:rPr lang="en-US" smtClean="0"/>
              <a:t>‹#›</a:t>
            </a:fld>
            <a:endParaRPr lang="en-US"/>
          </a:p>
        </p:txBody>
      </p:sp>
    </p:spTree>
    <p:extLst>
      <p:ext uri="{BB962C8B-B14F-4D97-AF65-F5344CB8AC3E}">
        <p14:creationId xmlns:p14="http://schemas.microsoft.com/office/powerpoint/2010/main" val="417886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7C73E5-F967-4E33-A0F3-280CB65CB5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4B20ADE7-7A2C-4BC1-8EAE-A1C0FDDCE8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061F60F6-9460-43D7-8C95-CE6AC1F0DB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D5038036-0F8E-48B4-9448-3000C1BCE076}"/>
              </a:ext>
            </a:extLst>
          </p:cNvPr>
          <p:cNvSpPr>
            <a:spLocks noGrp="1"/>
          </p:cNvSpPr>
          <p:nvPr>
            <p:ph type="dt" sz="half" idx="10"/>
          </p:nvPr>
        </p:nvSpPr>
        <p:spPr/>
        <p:txBody>
          <a:bodyPr/>
          <a:lstStyle/>
          <a:p>
            <a:fld id="{D499582F-990F-4176-BFEB-9A3549371054}" type="datetimeFigureOut">
              <a:rPr lang="en-US" smtClean="0"/>
              <a:t>8/23/2020</a:t>
            </a:fld>
            <a:endParaRPr lang="en-US"/>
          </a:p>
        </p:txBody>
      </p:sp>
      <p:sp>
        <p:nvSpPr>
          <p:cNvPr id="6" name="Footer Placeholder 5">
            <a:extLst>
              <a:ext uri="{FF2B5EF4-FFF2-40B4-BE49-F238E27FC236}">
                <a16:creationId xmlns="" xmlns:a16="http://schemas.microsoft.com/office/drawing/2014/main" id="{86E7D3A3-5FF5-4F0E-AB89-DEBD2C1E7D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16815AF-545A-457B-992F-38B1A7BCFDCE}"/>
              </a:ext>
            </a:extLst>
          </p:cNvPr>
          <p:cNvSpPr>
            <a:spLocks noGrp="1"/>
          </p:cNvSpPr>
          <p:nvPr>
            <p:ph type="sldNum" sz="quarter" idx="12"/>
          </p:nvPr>
        </p:nvSpPr>
        <p:spPr/>
        <p:txBody>
          <a:bodyPr/>
          <a:lstStyle/>
          <a:p>
            <a:fld id="{9525A667-6D0B-4E7A-962B-F3C558AC3DA7}" type="slidenum">
              <a:rPr lang="en-US" smtClean="0"/>
              <a:t>‹#›</a:t>
            </a:fld>
            <a:endParaRPr lang="en-US"/>
          </a:p>
        </p:txBody>
      </p:sp>
    </p:spTree>
    <p:extLst>
      <p:ext uri="{BB962C8B-B14F-4D97-AF65-F5344CB8AC3E}">
        <p14:creationId xmlns:p14="http://schemas.microsoft.com/office/powerpoint/2010/main" val="1965583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747DF4-D561-4D80-B70F-B0EB8E56D0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85E47E05-389C-4918-B025-04937ACAAA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FC8A8043-117B-428D-82BD-F949D16044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1A6EE247-0282-44BB-A143-1780C1C117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FAD2FF8F-0EBF-438F-9754-5B9E60ED53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E818774A-7128-4116-83EE-69C929E5D8C1}"/>
              </a:ext>
            </a:extLst>
          </p:cNvPr>
          <p:cNvSpPr>
            <a:spLocks noGrp="1"/>
          </p:cNvSpPr>
          <p:nvPr>
            <p:ph type="dt" sz="half" idx="10"/>
          </p:nvPr>
        </p:nvSpPr>
        <p:spPr/>
        <p:txBody>
          <a:bodyPr/>
          <a:lstStyle/>
          <a:p>
            <a:fld id="{D499582F-990F-4176-BFEB-9A3549371054}" type="datetimeFigureOut">
              <a:rPr lang="en-US" smtClean="0"/>
              <a:t>8/23/2020</a:t>
            </a:fld>
            <a:endParaRPr lang="en-US"/>
          </a:p>
        </p:txBody>
      </p:sp>
      <p:sp>
        <p:nvSpPr>
          <p:cNvPr id="8" name="Footer Placeholder 7">
            <a:extLst>
              <a:ext uri="{FF2B5EF4-FFF2-40B4-BE49-F238E27FC236}">
                <a16:creationId xmlns="" xmlns:a16="http://schemas.microsoft.com/office/drawing/2014/main" id="{C4ABC674-D946-4B27-ADFC-03E5F280C1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F5590C7B-7CD6-458B-AF50-5DB5C646BB82}"/>
              </a:ext>
            </a:extLst>
          </p:cNvPr>
          <p:cNvSpPr>
            <a:spLocks noGrp="1"/>
          </p:cNvSpPr>
          <p:nvPr>
            <p:ph type="sldNum" sz="quarter" idx="12"/>
          </p:nvPr>
        </p:nvSpPr>
        <p:spPr/>
        <p:txBody>
          <a:bodyPr/>
          <a:lstStyle/>
          <a:p>
            <a:fld id="{9525A667-6D0B-4E7A-962B-F3C558AC3DA7}" type="slidenum">
              <a:rPr lang="en-US" smtClean="0"/>
              <a:t>‹#›</a:t>
            </a:fld>
            <a:endParaRPr lang="en-US"/>
          </a:p>
        </p:txBody>
      </p:sp>
    </p:spTree>
    <p:extLst>
      <p:ext uri="{BB962C8B-B14F-4D97-AF65-F5344CB8AC3E}">
        <p14:creationId xmlns:p14="http://schemas.microsoft.com/office/powerpoint/2010/main" val="9157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97ADFD-7853-4458-B391-D873520AFD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459B5FC-9955-4684-A0E1-26BFDA95EB5B}"/>
              </a:ext>
            </a:extLst>
          </p:cNvPr>
          <p:cNvSpPr>
            <a:spLocks noGrp="1"/>
          </p:cNvSpPr>
          <p:nvPr>
            <p:ph type="dt" sz="half" idx="10"/>
          </p:nvPr>
        </p:nvSpPr>
        <p:spPr/>
        <p:txBody>
          <a:bodyPr/>
          <a:lstStyle/>
          <a:p>
            <a:fld id="{D499582F-990F-4176-BFEB-9A3549371054}" type="datetimeFigureOut">
              <a:rPr lang="en-US" smtClean="0"/>
              <a:t>8/23/2020</a:t>
            </a:fld>
            <a:endParaRPr lang="en-US"/>
          </a:p>
        </p:txBody>
      </p:sp>
      <p:sp>
        <p:nvSpPr>
          <p:cNvPr id="4" name="Footer Placeholder 3">
            <a:extLst>
              <a:ext uri="{FF2B5EF4-FFF2-40B4-BE49-F238E27FC236}">
                <a16:creationId xmlns="" xmlns:a16="http://schemas.microsoft.com/office/drawing/2014/main" id="{054EC93B-0A2D-4393-B4A1-67254A9F1D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D46A6E1-1F90-468F-9C21-406038C48D4D}"/>
              </a:ext>
            </a:extLst>
          </p:cNvPr>
          <p:cNvSpPr>
            <a:spLocks noGrp="1"/>
          </p:cNvSpPr>
          <p:nvPr>
            <p:ph type="sldNum" sz="quarter" idx="12"/>
          </p:nvPr>
        </p:nvSpPr>
        <p:spPr/>
        <p:txBody>
          <a:bodyPr/>
          <a:lstStyle/>
          <a:p>
            <a:fld id="{9525A667-6D0B-4E7A-962B-F3C558AC3DA7}" type="slidenum">
              <a:rPr lang="en-US" smtClean="0"/>
              <a:t>‹#›</a:t>
            </a:fld>
            <a:endParaRPr lang="en-US"/>
          </a:p>
        </p:txBody>
      </p:sp>
    </p:spTree>
    <p:extLst>
      <p:ext uri="{BB962C8B-B14F-4D97-AF65-F5344CB8AC3E}">
        <p14:creationId xmlns:p14="http://schemas.microsoft.com/office/powerpoint/2010/main" val="2898458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145FB4A-A84E-44E7-8BBB-1038C4C1CE25}"/>
              </a:ext>
            </a:extLst>
          </p:cNvPr>
          <p:cNvSpPr>
            <a:spLocks noGrp="1"/>
          </p:cNvSpPr>
          <p:nvPr>
            <p:ph type="dt" sz="half" idx="10"/>
          </p:nvPr>
        </p:nvSpPr>
        <p:spPr/>
        <p:txBody>
          <a:bodyPr/>
          <a:lstStyle/>
          <a:p>
            <a:fld id="{D499582F-990F-4176-BFEB-9A3549371054}" type="datetimeFigureOut">
              <a:rPr lang="en-US" smtClean="0"/>
              <a:t>8/23/2020</a:t>
            </a:fld>
            <a:endParaRPr lang="en-US"/>
          </a:p>
        </p:txBody>
      </p:sp>
      <p:sp>
        <p:nvSpPr>
          <p:cNvPr id="3" name="Footer Placeholder 2">
            <a:extLst>
              <a:ext uri="{FF2B5EF4-FFF2-40B4-BE49-F238E27FC236}">
                <a16:creationId xmlns="" xmlns:a16="http://schemas.microsoft.com/office/drawing/2014/main" id="{E2B414FE-9EB2-4D07-A205-2931274348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C1192B21-405B-4830-9F67-8F3F1573152C}"/>
              </a:ext>
            </a:extLst>
          </p:cNvPr>
          <p:cNvSpPr>
            <a:spLocks noGrp="1"/>
          </p:cNvSpPr>
          <p:nvPr>
            <p:ph type="sldNum" sz="quarter" idx="12"/>
          </p:nvPr>
        </p:nvSpPr>
        <p:spPr/>
        <p:txBody>
          <a:bodyPr/>
          <a:lstStyle/>
          <a:p>
            <a:fld id="{9525A667-6D0B-4E7A-962B-F3C558AC3DA7}" type="slidenum">
              <a:rPr lang="en-US" smtClean="0"/>
              <a:t>‹#›</a:t>
            </a:fld>
            <a:endParaRPr lang="en-US"/>
          </a:p>
        </p:txBody>
      </p:sp>
    </p:spTree>
    <p:extLst>
      <p:ext uri="{BB962C8B-B14F-4D97-AF65-F5344CB8AC3E}">
        <p14:creationId xmlns:p14="http://schemas.microsoft.com/office/powerpoint/2010/main" val="2292191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541731-D89B-4EFF-95B1-0940E0AEFE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B3D27973-A31B-46A7-86D3-AD2173F40F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743F52BB-67ED-4138-AA15-00AB4C70D9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BF10704C-CA22-4DA2-8B67-292770AD3723}"/>
              </a:ext>
            </a:extLst>
          </p:cNvPr>
          <p:cNvSpPr>
            <a:spLocks noGrp="1"/>
          </p:cNvSpPr>
          <p:nvPr>
            <p:ph type="dt" sz="half" idx="10"/>
          </p:nvPr>
        </p:nvSpPr>
        <p:spPr/>
        <p:txBody>
          <a:bodyPr/>
          <a:lstStyle/>
          <a:p>
            <a:fld id="{D499582F-990F-4176-BFEB-9A3549371054}" type="datetimeFigureOut">
              <a:rPr lang="en-US" smtClean="0"/>
              <a:t>8/23/2020</a:t>
            </a:fld>
            <a:endParaRPr lang="en-US"/>
          </a:p>
        </p:txBody>
      </p:sp>
      <p:sp>
        <p:nvSpPr>
          <p:cNvPr id="6" name="Footer Placeholder 5">
            <a:extLst>
              <a:ext uri="{FF2B5EF4-FFF2-40B4-BE49-F238E27FC236}">
                <a16:creationId xmlns="" xmlns:a16="http://schemas.microsoft.com/office/drawing/2014/main" id="{974D0211-943C-4C31-BDFE-038D1C81E7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D721169-1D20-4FA7-8287-04E2E6E365A7}"/>
              </a:ext>
            </a:extLst>
          </p:cNvPr>
          <p:cNvSpPr>
            <a:spLocks noGrp="1"/>
          </p:cNvSpPr>
          <p:nvPr>
            <p:ph type="sldNum" sz="quarter" idx="12"/>
          </p:nvPr>
        </p:nvSpPr>
        <p:spPr/>
        <p:txBody>
          <a:bodyPr/>
          <a:lstStyle/>
          <a:p>
            <a:fld id="{9525A667-6D0B-4E7A-962B-F3C558AC3DA7}" type="slidenum">
              <a:rPr lang="en-US" smtClean="0"/>
              <a:t>‹#›</a:t>
            </a:fld>
            <a:endParaRPr lang="en-US"/>
          </a:p>
        </p:txBody>
      </p:sp>
    </p:spTree>
    <p:extLst>
      <p:ext uri="{BB962C8B-B14F-4D97-AF65-F5344CB8AC3E}">
        <p14:creationId xmlns:p14="http://schemas.microsoft.com/office/powerpoint/2010/main" val="2805326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ACEA03-F122-4901-A8B0-643A8611CC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1DBDCC8C-CCD2-4209-952D-7C2D3FA89D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E7E8E66B-980D-4ED6-A08B-D95C4ACFBD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11BDEC8-2996-4C03-8652-299C26B7128A}"/>
              </a:ext>
            </a:extLst>
          </p:cNvPr>
          <p:cNvSpPr>
            <a:spLocks noGrp="1"/>
          </p:cNvSpPr>
          <p:nvPr>
            <p:ph type="dt" sz="half" idx="10"/>
          </p:nvPr>
        </p:nvSpPr>
        <p:spPr/>
        <p:txBody>
          <a:bodyPr/>
          <a:lstStyle/>
          <a:p>
            <a:fld id="{D499582F-990F-4176-BFEB-9A3549371054}" type="datetimeFigureOut">
              <a:rPr lang="en-US" smtClean="0"/>
              <a:t>8/23/2020</a:t>
            </a:fld>
            <a:endParaRPr lang="en-US"/>
          </a:p>
        </p:txBody>
      </p:sp>
      <p:sp>
        <p:nvSpPr>
          <p:cNvPr id="6" name="Footer Placeholder 5">
            <a:extLst>
              <a:ext uri="{FF2B5EF4-FFF2-40B4-BE49-F238E27FC236}">
                <a16:creationId xmlns="" xmlns:a16="http://schemas.microsoft.com/office/drawing/2014/main" id="{6EB16F64-6C0E-4334-A06C-0C88384BA5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E5E5853-4D72-4137-B4D9-C7AC7C846102}"/>
              </a:ext>
            </a:extLst>
          </p:cNvPr>
          <p:cNvSpPr>
            <a:spLocks noGrp="1"/>
          </p:cNvSpPr>
          <p:nvPr>
            <p:ph type="sldNum" sz="quarter" idx="12"/>
          </p:nvPr>
        </p:nvSpPr>
        <p:spPr/>
        <p:txBody>
          <a:bodyPr/>
          <a:lstStyle/>
          <a:p>
            <a:fld id="{9525A667-6D0B-4E7A-962B-F3C558AC3DA7}" type="slidenum">
              <a:rPr lang="en-US" smtClean="0"/>
              <a:t>‹#›</a:t>
            </a:fld>
            <a:endParaRPr lang="en-US"/>
          </a:p>
        </p:txBody>
      </p:sp>
    </p:spTree>
    <p:extLst>
      <p:ext uri="{BB962C8B-B14F-4D97-AF65-F5344CB8AC3E}">
        <p14:creationId xmlns:p14="http://schemas.microsoft.com/office/powerpoint/2010/main" val="2846119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0264763-10F2-441F-B2E3-00343BA02C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23FF2C85-70C3-4CDB-A7F7-4A74A03750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AF8322F-975F-4508-A76C-8531A3BC8F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99582F-990F-4176-BFEB-9A3549371054}" type="datetimeFigureOut">
              <a:rPr lang="en-US" smtClean="0"/>
              <a:t>8/23/2020</a:t>
            </a:fld>
            <a:endParaRPr lang="en-US"/>
          </a:p>
        </p:txBody>
      </p:sp>
      <p:sp>
        <p:nvSpPr>
          <p:cNvPr id="5" name="Footer Placeholder 4">
            <a:extLst>
              <a:ext uri="{FF2B5EF4-FFF2-40B4-BE49-F238E27FC236}">
                <a16:creationId xmlns="" xmlns:a16="http://schemas.microsoft.com/office/drawing/2014/main" id="{3C0ECAC3-E4B2-4A01-973D-7A854C8C56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F404C730-2157-4F16-B323-DF53C55B92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5A667-6D0B-4E7A-962B-F3C558AC3DA7}" type="slidenum">
              <a:rPr lang="en-US" smtClean="0"/>
              <a:t>‹#›</a:t>
            </a:fld>
            <a:endParaRPr lang="en-US"/>
          </a:p>
        </p:txBody>
      </p:sp>
    </p:spTree>
    <p:extLst>
      <p:ext uri="{BB962C8B-B14F-4D97-AF65-F5344CB8AC3E}">
        <p14:creationId xmlns:p14="http://schemas.microsoft.com/office/powerpoint/2010/main" val="987393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de73916@miescuela.pr" TargetMode="External"/><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hyperlink" Target="https://carmensaffar.edublogs.org/" TargetMode="External"/><Relationship Id="rId4" Type="http://schemas.openxmlformats.org/officeDocument/2006/relationships/hyperlink" Target="mailto:carmensaffar@gmail.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01D557-EEC6-49DD-9172-EC9CBF58CA83}"/>
              </a:ext>
            </a:extLst>
          </p:cNvPr>
          <p:cNvSpPr>
            <a:spLocks noGrp="1"/>
          </p:cNvSpPr>
          <p:nvPr>
            <p:ph type="ctrTitle"/>
          </p:nvPr>
        </p:nvSpPr>
        <p:spPr/>
        <p:txBody>
          <a:bodyPr/>
          <a:lstStyle/>
          <a:p>
            <a:endParaRPr lang="en-US"/>
          </a:p>
        </p:txBody>
      </p:sp>
      <p:sp>
        <p:nvSpPr>
          <p:cNvPr id="3" name="Subtitle 2">
            <a:extLst>
              <a:ext uri="{FF2B5EF4-FFF2-40B4-BE49-F238E27FC236}">
                <a16:creationId xmlns="" xmlns:a16="http://schemas.microsoft.com/office/drawing/2014/main" id="{8A713A71-1CF8-4C7E-8395-07122EE30C9A}"/>
              </a:ext>
            </a:extLst>
          </p:cNvPr>
          <p:cNvSpPr>
            <a:spLocks noGrp="1"/>
          </p:cNvSpPr>
          <p:nvPr>
            <p:ph type="subTitle" idx="1"/>
          </p:nvPr>
        </p:nvSpPr>
        <p:spPr/>
        <p:txBody>
          <a:bodyPr/>
          <a:lstStyle/>
          <a:p>
            <a:endParaRPr lang="en-US"/>
          </a:p>
        </p:txBody>
      </p:sp>
      <p:pic>
        <p:nvPicPr>
          <p:cNvPr id="5" name="Picture 4">
            <a:extLst>
              <a:ext uri="{FF2B5EF4-FFF2-40B4-BE49-F238E27FC236}">
                <a16:creationId xmlns="" xmlns:a16="http://schemas.microsoft.com/office/drawing/2014/main" id="{F99984FA-CE27-4FC0-AE5E-7802EF32FB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962554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FC3A2E9D-59A6-4935-91D4-2E601FD9B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ectangle 2">
            <a:extLst>
              <a:ext uri="{FF2B5EF4-FFF2-40B4-BE49-F238E27FC236}">
                <a16:creationId xmlns="" xmlns:a16="http://schemas.microsoft.com/office/drawing/2014/main" id="{957BE2CD-4A0E-4F5E-B28A-F1543FBE45EC}"/>
              </a:ext>
            </a:extLst>
          </p:cNvPr>
          <p:cNvSpPr/>
          <p:nvPr/>
        </p:nvSpPr>
        <p:spPr>
          <a:xfrm>
            <a:off x="740229" y="1230868"/>
            <a:ext cx="10522857" cy="784830"/>
          </a:xfrm>
          <a:prstGeom prst="rect">
            <a:avLst/>
          </a:prstGeom>
        </p:spPr>
        <p:txBody>
          <a:bodyPr wrap="square">
            <a:spAutoFit/>
          </a:bodyPr>
          <a:lstStyle/>
          <a:p>
            <a:pPr algn="ctr"/>
            <a:r>
              <a:rPr lang="en-US" sz="4500" dirty="0">
                <a:latin typeface="Arial Black" panose="020B0A04020102020204" pitchFamily="34" charset="0"/>
                <a:ea typeface="TTGScrambledEggs" panose="02000603000000000000" pitchFamily="2" charset="0"/>
                <a:cs typeface="Times New Roman" panose="02020603050405020304" pitchFamily="18" charset="0"/>
              </a:rPr>
              <a:t>Grades</a:t>
            </a:r>
            <a:endParaRPr lang="en-US" sz="4500" dirty="0">
              <a:latin typeface="Arial Black" panose="020B0A04020102020204" pitchFamily="34" charset="0"/>
              <a:ea typeface="TTGScrambledEggs" panose="02000603000000000000" pitchFamily="2" charset="0"/>
            </a:endParaRPr>
          </a:p>
        </p:txBody>
      </p:sp>
      <p:sp>
        <p:nvSpPr>
          <p:cNvPr id="4" name="TextBox 3">
            <a:extLst>
              <a:ext uri="{FF2B5EF4-FFF2-40B4-BE49-F238E27FC236}">
                <a16:creationId xmlns="" xmlns:a16="http://schemas.microsoft.com/office/drawing/2014/main" id="{F0772A34-863D-440B-AF2D-BF0C834DBBDE}"/>
              </a:ext>
            </a:extLst>
          </p:cNvPr>
          <p:cNvSpPr txBox="1"/>
          <p:nvPr/>
        </p:nvSpPr>
        <p:spPr>
          <a:xfrm>
            <a:off x="2307771" y="1939971"/>
            <a:ext cx="8884104" cy="1138773"/>
          </a:xfrm>
          <a:prstGeom prst="rect">
            <a:avLst/>
          </a:prstGeom>
          <a:noFill/>
        </p:spPr>
        <p:txBody>
          <a:bodyPr wrap="square" rtlCol="0">
            <a:spAutoFit/>
          </a:bodyPr>
          <a:lstStyle/>
          <a:p>
            <a:r>
              <a:rPr lang="en-US" sz="2500" dirty="0" smtClean="0">
                <a:latin typeface="Arial" panose="020B0604020202020204" pitchFamily="34" charset="0"/>
                <a:cs typeface="Arial" panose="020B0604020202020204" pitchFamily="34" charset="0"/>
              </a:rPr>
              <a:t>Every </a:t>
            </a:r>
            <a:r>
              <a:rPr lang="en-US" sz="2500" dirty="0" smtClean="0">
                <a:latin typeface="Arial" panose="020B0604020202020204" pitchFamily="34" charset="0"/>
                <a:cs typeface="Arial" panose="020B0604020202020204" pitchFamily="34" charset="0"/>
              </a:rPr>
              <a:t>10 weeks you should have a minimum of 245 points to total 980 points at the end of the school year.  </a:t>
            </a:r>
            <a:endParaRPr lang="en-US" sz="2500" dirty="0" smtClean="0">
              <a:latin typeface="Arial" panose="020B0604020202020204" pitchFamily="34" charset="0"/>
              <a:cs typeface="Arial" panose="020B0604020202020204" pitchFamily="34" charset="0"/>
            </a:endParaRP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471105017"/>
              </p:ext>
            </p:extLst>
          </p:nvPr>
        </p:nvGraphicFramePr>
        <p:xfrm>
          <a:off x="2404608" y="3078744"/>
          <a:ext cx="8690429" cy="1173988"/>
        </p:xfrm>
        <a:graphic>
          <a:graphicData uri="http://schemas.openxmlformats.org/drawingml/2006/table">
            <a:tbl>
              <a:tblPr firstRow="1" firstCol="1" bandRow="1"/>
              <a:tblGrid>
                <a:gridCol w="3858805"/>
                <a:gridCol w="4831624"/>
              </a:tblGrid>
              <a:tr h="0">
                <a:tc>
                  <a:txBody>
                    <a:bodyPr/>
                    <a:lstStyle/>
                    <a:p>
                      <a:pPr marL="0" marR="0" indent="0">
                        <a:lnSpc>
                          <a:spcPct val="107000"/>
                        </a:lnSpc>
                        <a:spcBef>
                          <a:spcPts val="0"/>
                        </a:spcBef>
                        <a:spcAft>
                          <a:spcPts val="0"/>
                        </a:spcAft>
                      </a:pPr>
                      <a:r>
                        <a:rPr lang="en-US" sz="1800" b="1" dirty="0">
                          <a:solidFill>
                            <a:srgbClr val="000000"/>
                          </a:solidFill>
                          <a:effectLst/>
                          <a:latin typeface="Arial Narrow"/>
                          <a:ea typeface="Calibri"/>
                          <a:cs typeface="Arial"/>
                        </a:rPr>
                        <a:t> </a:t>
                      </a:r>
                      <a:endParaRPr lang="en-US" sz="1800" dirty="0">
                        <a:solidFill>
                          <a:srgbClr val="000000"/>
                        </a:solidFill>
                        <a:effectLst/>
                        <a:latin typeface="Calibri"/>
                        <a:ea typeface="Calibri"/>
                        <a:cs typeface="Arial"/>
                      </a:endParaRPr>
                    </a:p>
                    <a:p>
                      <a:pPr marL="0" marR="0" indent="0">
                        <a:lnSpc>
                          <a:spcPct val="107000"/>
                        </a:lnSpc>
                        <a:spcBef>
                          <a:spcPts val="0"/>
                        </a:spcBef>
                        <a:spcAft>
                          <a:spcPts val="0"/>
                        </a:spcAft>
                      </a:pPr>
                      <a:r>
                        <a:rPr lang="en-US" sz="1800" b="1" dirty="0">
                          <a:solidFill>
                            <a:srgbClr val="000000"/>
                          </a:solidFill>
                          <a:effectLst/>
                          <a:latin typeface="Arial Narrow"/>
                          <a:ea typeface="Calibri"/>
                          <a:cs typeface="Arial"/>
                        </a:rPr>
                        <a:t>100 – 90 A     89 – 80 B      79 – 70 C      </a:t>
                      </a:r>
                      <a:endParaRPr lang="en-US" sz="1800" b="1" dirty="0" smtClean="0">
                        <a:solidFill>
                          <a:srgbClr val="000000"/>
                        </a:solidFill>
                        <a:effectLst/>
                        <a:latin typeface="Arial Narrow"/>
                        <a:ea typeface="Calibri"/>
                        <a:cs typeface="Arial"/>
                      </a:endParaRPr>
                    </a:p>
                    <a:p>
                      <a:pPr marL="0" marR="0" indent="0">
                        <a:lnSpc>
                          <a:spcPct val="107000"/>
                        </a:lnSpc>
                        <a:spcBef>
                          <a:spcPts val="0"/>
                        </a:spcBef>
                        <a:spcAft>
                          <a:spcPts val="0"/>
                        </a:spcAft>
                      </a:pPr>
                      <a:r>
                        <a:rPr lang="en-US" sz="1800" b="1" dirty="0" smtClean="0">
                          <a:solidFill>
                            <a:srgbClr val="000000"/>
                          </a:solidFill>
                          <a:effectLst/>
                          <a:latin typeface="Arial Narrow"/>
                          <a:ea typeface="Calibri"/>
                          <a:cs typeface="Arial"/>
                        </a:rPr>
                        <a:t> 69 </a:t>
                      </a:r>
                      <a:r>
                        <a:rPr lang="en-US" sz="1800" b="1" dirty="0">
                          <a:solidFill>
                            <a:srgbClr val="000000"/>
                          </a:solidFill>
                          <a:effectLst/>
                          <a:latin typeface="Arial Narrow"/>
                          <a:ea typeface="Calibri"/>
                          <a:cs typeface="Arial"/>
                        </a:rPr>
                        <a:t>– 60 D      59 – 0 F</a:t>
                      </a:r>
                      <a:endParaRPr lang="en-US" sz="1800" dirty="0">
                        <a:solidFill>
                          <a:srgbClr val="00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0"/>
                        </a:spcBef>
                        <a:spcAft>
                          <a:spcPts val="0"/>
                        </a:spcAft>
                      </a:pPr>
                      <a:r>
                        <a:rPr lang="en-US" sz="1800" b="1" dirty="0">
                          <a:solidFill>
                            <a:srgbClr val="000000"/>
                          </a:solidFill>
                          <a:effectLst/>
                          <a:latin typeface="Arial Narrow"/>
                          <a:ea typeface="Calibri"/>
                          <a:cs typeface="Arial"/>
                        </a:rPr>
                        <a:t> </a:t>
                      </a:r>
                      <a:endParaRPr lang="en-US" sz="1800" dirty="0">
                        <a:solidFill>
                          <a:srgbClr val="000000"/>
                        </a:solidFill>
                        <a:effectLst/>
                        <a:latin typeface="Calibri"/>
                        <a:ea typeface="Calibri"/>
                        <a:cs typeface="Arial"/>
                      </a:endParaRPr>
                    </a:p>
                    <a:p>
                      <a:pPr marL="0" marR="0" indent="0">
                        <a:lnSpc>
                          <a:spcPct val="107000"/>
                        </a:lnSpc>
                        <a:spcBef>
                          <a:spcPts val="0"/>
                        </a:spcBef>
                        <a:spcAft>
                          <a:spcPts val="0"/>
                        </a:spcAft>
                      </a:pPr>
                      <a:r>
                        <a:rPr lang="en-US" sz="1800" b="1" dirty="0">
                          <a:solidFill>
                            <a:srgbClr val="000000"/>
                          </a:solidFill>
                          <a:effectLst/>
                          <a:latin typeface="Arial Narrow"/>
                          <a:ea typeface="Calibri"/>
                          <a:cs typeface="Arial"/>
                        </a:rPr>
                        <a:t>4.00 –3.50 A   /   3.49 – 2.50 B   /  2.49 – 1.60 C   /   1.59 – 0.80 D   /   0.79 –0.00 F</a:t>
                      </a:r>
                      <a:endParaRPr lang="en-US" sz="1800" dirty="0">
                        <a:solidFill>
                          <a:srgbClr val="000000"/>
                        </a:solidFill>
                        <a:effectLst/>
                        <a:latin typeface="Calibri"/>
                        <a:ea typeface="Calibri"/>
                        <a:cs typeface="Arial"/>
                      </a:endParaRPr>
                    </a:p>
                    <a:p>
                      <a:pPr marL="0" marR="0" indent="0">
                        <a:lnSpc>
                          <a:spcPct val="107000"/>
                        </a:lnSpc>
                        <a:spcBef>
                          <a:spcPts val="0"/>
                        </a:spcBef>
                        <a:spcAft>
                          <a:spcPts val="0"/>
                        </a:spcAft>
                      </a:pPr>
                      <a:r>
                        <a:rPr lang="en-US" sz="1800" b="1" dirty="0">
                          <a:solidFill>
                            <a:srgbClr val="000000"/>
                          </a:solidFill>
                          <a:effectLst/>
                          <a:latin typeface="Arial Narrow"/>
                          <a:ea typeface="Calibri"/>
                          <a:cs typeface="Arial"/>
                        </a:rPr>
                        <a:t> </a:t>
                      </a:r>
                      <a:endParaRPr lang="en-US" sz="1800" dirty="0">
                        <a:solidFill>
                          <a:srgbClr val="00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582424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FC3A2E9D-59A6-4935-91D4-2E601FD9B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 xmlns:a16="http://schemas.microsoft.com/office/drawing/2014/main" id="{F0772A34-863D-440B-AF2D-BF0C834DBBDE}"/>
              </a:ext>
            </a:extLst>
          </p:cNvPr>
          <p:cNvSpPr txBox="1"/>
          <p:nvPr/>
        </p:nvSpPr>
        <p:spPr>
          <a:xfrm>
            <a:off x="2307771" y="1939971"/>
            <a:ext cx="8884104" cy="369332"/>
          </a:xfrm>
          <a:prstGeom prst="rect">
            <a:avLst/>
          </a:prstGeom>
          <a:noFill/>
        </p:spPr>
        <p:txBody>
          <a:bodyPr wrap="square" rtlCol="0">
            <a:spAutoFit/>
          </a:bodyPr>
          <a:lstStyle/>
          <a:p>
            <a:endParaRPr lang="en-US" dirty="0">
              <a:solidFill>
                <a:prstClr val="black"/>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291385978"/>
              </p:ext>
            </p:extLst>
          </p:nvPr>
        </p:nvGraphicFramePr>
        <p:xfrm>
          <a:off x="653143" y="1099911"/>
          <a:ext cx="10711543" cy="4560660"/>
        </p:xfrm>
        <a:graphic>
          <a:graphicData uri="http://schemas.openxmlformats.org/drawingml/2006/table">
            <a:tbl>
              <a:tblPr firstRow="1" firstCol="1" bandRow="1"/>
              <a:tblGrid>
                <a:gridCol w="1754532"/>
                <a:gridCol w="3201820"/>
                <a:gridCol w="3201820"/>
                <a:gridCol w="1673679"/>
                <a:gridCol w="879692"/>
              </a:tblGrid>
              <a:tr h="684099">
                <a:tc rowSpan="8">
                  <a:txBody>
                    <a:bodyPr/>
                    <a:lstStyle/>
                    <a:p>
                      <a:pPr marL="228600" marR="0" indent="-228600" algn="ctr">
                        <a:spcBef>
                          <a:spcPts val="0"/>
                        </a:spcBef>
                        <a:spcAft>
                          <a:spcPts val="0"/>
                        </a:spcAft>
                      </a:pPr>
                      <a:r>
                        <a:rPr lang="es-ES" sz="1400" b="1" dirty="0">
                          <a:effectLst/>
                          <a:latin typeface="Arial Narrow"/>
                          <a:ea typeface="Calibri"/>
                          <a:cs typeface="Arial"/>
                        </a:rPr>
                        <a:t> </a:t>
                      </a:r>
                      <a:endParaRPr lang="en-US" sz="1400" dirty="0">
                        <a:effectLst/>
                        <a:latin typeface="Calibri"/>
                        <a:ea typeface="Calibri"/>
                        <a:cs typeface="Arial"/>
                      </a:endParaRPr>
                    </a:p>
                    <a:p>
                      <a:pPr marL="228600" marR="0" indent="-228600">
                        <a:spcBef>
                          <a:spcPts val="0"/>
                        </a:spcBef>
                        <a:spcAft>
                          <a:spcPts val="0"/>
                        </a:spcAft>
                      </a:pPr>
                      <a:r>
                        <a:rPr lang="es-ES" sz="1400" b="1" dirty="0">
                          <a:effectLst/>
                          <a:latin typeface="Arial Narrow"/>
                          <a:ea typeface="Calibri"/>
                          <a:cs typeface="Arial"/>
                        </a:rPr>
                        <a:t> </a:t>
                      </a:r>
                      <a:endParaRPr lang="en-US" sz="1400" dirty="0">
                        <a:effectLst/>
                        <a:latin typeface="Calibri"/>
                        <a:ea typeface="Calibri"/>
                        <a:cs typeface="Arial"/>
                      </a:endParaRPr>
                    </a:p>
                    <a:p>
                      <a:pPr marL="228600" marR="0" indent="-228600">
                        <a:spcBef>
                          <a:spcPts val="0"/>
                        </a:spcBef>
                        <a:spcAft>
                          <a:spcPts val="0"/>
                        </a:spcAft>
                      </a:pPr>
                      <a:r>
                        <a:rPr lang="es-ES" sz="1400" b="1" dirty="0">
                          <a:effectLst/>
                          <a:latin typeface="Arial Narrow"/>
                          <a:ea typeface="Calibri"/>
                          <a:cs typeface="Arial"/>
                        </a:rPr>
                        <a:t> </a:t>
                      </a:r>
                      <a:endParaRPr lang="en-US" sz="1400" dirty="0">
                        <a:effectLst/>
                        <a:latin typeface="Calibri"/>
                        <a:ea typeface="Calibri"/>
                        <a:cs typeface="Arial"/>
                      </a:endParaRPr>
                    </a:p>
                    <a:p>
                      <a:pPr marL="228600" marR="0" indent="-228600">
                        <a:spcBef>
                          <a:spcPts val="0"/>
                        </a:spcBef>
                        <a:spcAft>
                          <a:spcPts val="0"/>
                        </a:spcAft>
                      </a:pPr>
                      <a:r>
                        <a:rPr lang="es-ES" sz="1400" b="1" dirty="0">
                          <a:effectLst/>
                          <a:latin typeface="Arial Narrow"/>
                          <a:ea typeface="Calibri"/>
                          <a:cs typeface="Arial"/>
                        </a:rPr>
                        <a:t> </a:t>
                      </a:r>
                      <a:endParaRPr lang="en-US" sz="1400" dirty="0">
                        <a:effectLst/>
                        <a:latin typeface="Calibri"/>
                        <a:ea typeface="Calibri"/>
                        <a:cs typeface="Arial"/>
                      </a:endParaRPr>
                    </a:p>
                    <a:p>
                      <a:pPr marL="228600" marR="0" indent="-228600">
                        <a:spcBef>
                          <a:spcPts val="0"/>
                        </a:spcBef>
                        <a:spcAft>
                          <a:spcPts val="0"/>
                        </a:spcAft>
                      </a:pPr>
                      <a:r>
                        <a:rPr lang="es-ES" sz="1400" b="1" dirty="0">
                          <a:effectLst/>
                          <a:latin typeface="Arial Narrow"/>
                          <a:ea typeface="Calibri"/>
                          <a:cs typeface="Arial"/>
                        </a:rPr>
                        <a:t> </a:t>
                      </a:r>
                      <a:endParaRPr lang="en-US" sz="1400" dirty="0">
                        <a:effectLst/>
                        <a:latin typeface="Calibri"/>
                        <a:ea typeface="Calibri"/>
                        <a:cs typeface="Arial"/>
                      </a:endParaRPr>
                    </a:p>
                    <a:p>
                      <a:pPr marL="228600" marR="0" indent="-228600">
                        <a:spcBef>
                          <a:spcPts val="0"/>
                        </a:spcBef>
                        <a:spcAft>
                          <a:spcPts val="0"/>
                        </a:spcAft>
                      </a:pPr>
                      <a:r>
                        <a:rPr lang="es-ES" sz="1400" b="1" dirty="0">
                          <a:effectLst/>
                          <a:latin typeface="Arial Narrow"/>
                          <a:ea typeface="Calibri"/>
                          <a:cs typeface="Arial"/>
                        </a:rPr>
                        <a:t> </a:t>
                      </a:r>
                      <a:endParaRPr lang="en-US" sz="1400" dirty="0">
                        <a:effectLst/>
                        <a:latin typeface="Calibri"/>
                        <a:ea typeface="Calibri"/>
                        <a:cs typeface="Arial"/>
                      </a:endParaRPr>
                    </a:p>
                    <a:p>
                      <a:pPr marL="228600" marR="0" indent="-228600">
                        <a:spcBef>
                          <a:spcPts val="0"/>
                        </a:spcBef>
                        <a:spcAft>
                          <a:spcPts val="0"/>
                        </a:spcAft>
                      </a:pPr>
                      <a:r>
                        <a:rPr lang="es-ES" sz="1400" b="1" dirty="0">
                          <a:effectLst/>
                          <a:latin typeface="Arial Narrow"/>
                          <a:ea typeface="Calibri"/>
                          <a:cs typeface="Arial"/>
                        </a:rPr>
                        <a:t> </a:t>
                      </a:r>
                      <a:endParaRPr lang="en-US" sz="1400" dirty="0">
                        <a:effectLst/>
                        <a:latin typeface="Calibri"/>
                        <a:ea typeface="Calibri"/>
                        <a:cs typeface="Arial"/>
                      </a:endParaRPr>
                    </a:p>
                    <a:p>
                      <a:pPr marL="228600" marR="0" indent="-228600">
                        <a:spcBef>
                          <a:spcPts val="0"/>
                        </a:spcBef>
                        <a:spcAft>
                          <a:spcPts val="0"/>
                        </a:spcAft>
                      </a:pPr>
                      <a:r>
                        <a:rPr lang="es-ES" sz="1400" b="1" dirty="0">
                          <a:effectLst/>
                          <a:latin typeface="Arial Narrow"/>
                          <a:ea typeface="Calibri"/>
                          <a:cs typeface="Arial"/>
                        </a:rPr>
                        <a:t> </a:t>
                      </a:r>
                      <a:endParaRPr lang="en-US" sz="1400" dirty="0">
                        <a:effectLst/>
                        <a:latin typeface="Calibri"/>
                        <a:ea typeface="Calibri"/>
                        <a:cs typeface="Arial"/>
                      </a:endParaRPr>
                    </a:p>
                    <a:p>
                      <a:pPr marL="228600" marR="0" indent="-228600" algn="ctr">
                        <a:spcBef>
                          <a:spcPts val="0"/>
                        </a:spcBef>
                        <a:spcAft>
                          <a:spcPts val="0"/>
                        </a:spcAft>
                      </a:pPr>
                      <a:r>
                        <a:rPr lang="es-ES" sz="1400" b="1" dirty="0">
                          <a:effectLst/>
                          <a:latin typeface="Arial Narrow"/>
                          <a:ea typeface="Calibri"/>
                          <a:cs typeface="Arial"/>
                        </a:rPr>
                        <a:t>Técnicas</a:t>
                      </a:r>
                      <a:endParaRPr lang="en-US" sz="1400" dirty="0">
                        <a:effectLst/>
                        <a:latin typeface="Calibri"/>
                        <a:ea typeface="Calibri"/>
                        <a:cs typeface="Arial"/>
                      </a:endParaRPr>
                    </a:p>
                    <a:p>
                      <a:pPr marL="228600" marR="0" indent="-228600" algn="ctr">
                        <a:spcBef>
                          <a:spcPts val="0"/>
                        </a:spcBef>
                        <a:spcAft>
                          <a:spcPts val="0"/>
                        </a:spcAft>
                      </a:pPr>
                      <a:r>
                        <a:rPr lang="es-ES" sz="1400" b="1" dirty="0">
                          <a:effectLst/>
                          <a:latin typeface="Arial Narrow"/>
                          <a:ea typeface="Calibri"/>
                          <a:cs typeface="Arial"/>
                        </a:rPr>
                        <a:t>de</a:t>
                      </a:r>
                      <a:endParaRPr lang="en-US" sz="1400" dirty="0">
                        <a:effectLst/>
                        <a:latin typeface="Calibri"/>
                        <a:ea typeface="Calibri"/>
                        <a:cs typeface="Arial"/>
                      </a:endParaRPr>
                    </a:p>
                    <a:p>
                      <a:pPr marL="228600" marR="0" indent="-228600" algn="ctr">
                        <a:spcBef>
                          <a:spcPts val="0"/>
                        </a:spcBef>
                        <a:spcAft>
                          <a:spcPts val="0"/>
                        </a:spcAft>
                      </a:pPr>
                      <a:r>
                        <a:rPr lang="es-ES" sz="1400" b="1" dirty="0">
                          <a:effectLst/>
                          <a:latin typeface="Arial Narrow"/>
                          <a:ea typeface="Calibri"/>
                          <a:cs typeface="Arial"/>
                        </a:rPr>
                        <a:t>Assessment</a:t>
                      </a:r>
                      <a:endParaRPr lang="en-US" sz="1400" dirty="0">
                        <a:effectLst/>
                        <a:latin typeface="Calibri"/>
                        <a:ea typeface="Calibri"/>
                        <a:cs typeface="Arial"/>
                      </a:endParaRPr>
                    </a:p>
                    <a:p>
                      <a:pPr marL="228600" marR="0" indent="-228600" algn="ctr">
                        <a:spcBef>
                          <a:spcPts val="0"/>
                        </a:spcBef>
                        <a:spcAft>
                          <a:spcPts val="0"/>
                        </a:spcAft>
                      </a:pPr>
                      <a:r>
                        <a:rPr lang="es-ES" sz="1400" b="1" dirty="0">
                          <a:effectLst/>
                          <a:latin typeface="Arial Narrow"/>
                          <a:ea typeface="Calibri"/>
                          <a:cs typeface="Arial"/>
                        </a:rPr>
                        <a:t>y</a:t>
                      </a:r>
                      <a:endParaRPr lang="en-US" sz="1400" dirty="0">
                        <a:effectLst/>
                        <a:latin typeface="Calibri"/>
                        <a:ea typeface="Calibri"/>
                        <a:cs typeface="Arial"/>
                      </a:endParaRPr>
                    </a:p>
                    <a:p>
                      <a:pPr marL="228600" marR="0" indent="-228600" algn="ctr">
                        <a:spcBef>
                          <a:spcPts val="0"/>
                        </a:spcBef>
                        <a:spcAft>
                          <a:spcPts val="0"/>
                        </a:spcAft>
                      </a:pPr>
                      <a:r>
                        <a:rPr lang="es-ES" sz="1400" b="1" dirty="0">
                          <a:effectLst/>
                          <a:latin typeface="Arial Narrow"/>
                          <a:ea typeface="Calibri"/>
                          <a:cs typeface="Arial"/>
                        </a:rPr>
                        <a:t>Pruebas</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spcBef>
                          <a:spcPts val="0"/>
                        </a:spcBef>
                        <a:spcAft>
                          <a:spcPts val="0"/>
                        </a:spcAft>
                      </a:pPr>
                      <a:r>
                        <a:rPr lang="es-ES" sz="1400" b="1" dirty="0">
                          <a:effectLst/>
                          <a:latin typeface="Arial Narrow"/>
                          <a:ea typeface="Calibri"/>
                          <a:cs typeface="Arial"/>
                        </a:rPr>
                        <a:t> </a:t>
                      </a:r>
                      <a:endParaRPr lang="en-US" sz="1400" dirty="0">
                        <a:effectLst/>
                        <a:latin typeface="Calibri"/>
                        <a:ea typeface="Calibri"/>
                        <a:cs typeface="Arial"/>
                      </a:endParaRPr>
                    </a:p>
                    <a:p>
                      <a:pPr marL="0" marR="0" indent="0">
                        <a:spcBef>
                          <a:spcPts val="0"/>
                        </a:spcBef>
                        <a:spcAft>
                          <a:spcPts val="0"/>
                        </a:spcAft>
                      </a:pPr>
                      <a:r>
                        <a:rPr lang="es-ES" sz="1400" b="1" dirty="0">
                          <a:effectLst/>
                          <a:latin typeface="Arial Narrow"/>
                          <a:ea typeface="Calibri"/>
                          <a:cs typeface="Arial"/>
                        </a:rPr>
                        <a:t>4 exámenes parciales </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Demuestra dominio de los conceptos discutidos en clase. Refleja capacidad de análisis. Aplica lo aprendido.</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a:effectLst/>
                          <a:latin typeface="Arial Narrow"/>
                          <a:ea typeface="Calibri"/>
                          <a:cs typeface="Arial"/>
                        </a:rPr>
                        <a:t> </a:t>
                      </a:r>
                      <a:endParaRPr lang="en-US" sz="1400">
                        <a:effectLst/>
                        <a:latin typeface="Calibri"/>
                        <a:ea typeface="Calibri"/>
                        <a:cs typeface="Arial"/>
                      </a:endParaRPr>
                    </a:p>
                    <a:p>
                      <a:pPr marL="0" marR="0" indent="0">
                        <a:spcBef>
                          <a:spcPts val="0"/>
                        </a:spcBef>
                        <a:spcAft>
                          <a:spcPts val="0"/>
                        </a:spcAft>
                      </a:pPr>
                      <a:r>
                        <a:rPr lang="es-ES" sz="1400">
                          <a:effectLst/>
                          <a:latin typeface="Arial Narrow"/>
                          <a:ea typeface="Calibri"/>
                          <a:cs typeface="Arial"/>
                        </a:rPr>
                        <a:t>50 puntos cada uno</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 </a:t>
                      </a:r>
                      <a:endParaRPr lang="en-US" sz="1400" dirty="0">
                        <a:effectLst/>
                        <a:latin typeface="Calibri"/>
                        <a:ea typeface="Calibri"/>
                        <a:cs typeface="Arial"/>
                      </a:endParaRPr>
                    </a:p>
                    <a:p>
                      <a:pPr marL="0" marR="0" indent="0">
                        <a:spcBef>
                          <a:spcPts val="0"/>
                        </a:spcBef>
                        <a:spcAft>
                          <a:spcPts val="0"/>
                        </a:spcAft>
                      </a:pPr>
                      <a:r>
                        <a:rPr lang="es-ES" sz="1400" dirty="0">
                          <a:effectLst/>
                          <a:latin typeface="Arial Narrow"/>
                          <a:ea typeface="Calibri"/>
                          <a:cs typeface="Arial"/>
                        </a:rPr>
                        <a:t>200puntos</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2132">
                <a:tc vMerge="1">
                  <a:txBody>
                    <a:bodyPr/>
                    <a:lstStyle/>
                    <a:p>
                      <a:endParaRPr lang="en-US"/>
                    </a:p>
                  </a:txBody>
                  <a:tcPr/>
                </a:tc>
                <a:tc>
                  <a:txBody>
                    <a:bodyPr/>
                    <a:lstStyle/>
                    <a:p>
                      <a:pPr marL="0" marR="0" indent="0">
                        <a:spcBef>
                          <a:spcPts val="0"/>
                        </a:spcBef>
                        <a:spcAft>
                          <a:spcPts val="0"/>
                        </a:spcAft>
                      </a:pPr>
                      <a:r>
                        <a:rPr lang="es-ES" sz="1400" b="1" dirty="0">
                          <a:effectLst/>
                          <a:latin typeface="Arial Narrow"/>
                          <a:ea typeface="Calibri"/>
                          <a:cs typeface="Arial"/>
                        </a:rPr>
                        <a:t>10 Pruebas cortas de</a:t>
                      </a:r>
                      <a:endParaRPr lang="en-US" sz="1400" dirty="0">
                        <a:effectLst/>
                        <a:latin typeface="Calibri"/>
                        <a:ea typeface="Calibri"/>
                        <a:cs typeface="Arial"/>
                      </a:endParaRPr>
                    </a:p>
                    <a:p>
                      <a:pPr marL="0" marR="0" indent="0">
                        <a:spcBef>
                          <a:spcPts val="0"/>
                        </a:spcBef>
                        <a:spcAft>
                          <a:spcPts val="0"/>
                        </a:spcAft>
                      </a:pPr>
                      <a:r>
                        <a:rPr lang="es-ES" sz="1400" b="1" dirty="0">
                          <a:effectLst/>
                          <a:latin typeface="Arial Narrow"/>
                          <a:ea typeface="Calibri"/>
                          <a:cs typeface="Arial"/>
                        </a:rPr>
                        <a:t>comprobación, aplicación de conceptos y destrezas.</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Demuestra dominio de las estrategias discutidas en clase. Demuestra dominio de las destrezas y procesos de la ciencia. Adquisición de vocabulario. Aplica lo aprendido.</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 </a:t>
                      </a:r>
                      <a:endParaRPr lang="en-US" sz="1400" dirty="0">
                        <a:effectLst/>
                        <a:latin typeface="Calibri"/>
                        <a:ea typeface="Calibri"/>
                        <a:cs typeface="Arial"/>
                      </a:endParaRPr>
                    </a:p>
                    <a:p>
                      <a:pPr marL="0" marR="0" indent="0">
                        <a:spcBef>
                          <a:spcPts val="0"/>
                        </a:spcBef>
                        <a:spcAft>
                          <a:spcPts val="0"/>
                        </a:spcAft>
                      </a:pPr>
                      <a:r>
                        <a:rPr lang="es-ES" sz="1400" dirty="0">
                          <a:effectLst/>
                          <a:latin typeface="Arial Narrow"/>
                          <a:ea typeface="Calibri"/>
                          <a:cs typeface="Arial"/>
                        </a:rPr>
                        <a:t>10 puntos cada una (aproximadamente)</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 </a:t>
                      </a:r>
                      <a:endParaRPr lang="en-US" sz="1400" dirty="0">
                        <a:effectLst/>
                        <a:latin typeface="Calibri"/>
                        <a:ea typeface="Calibri"/>
                        <a:cs typeface="Arial"/>
                      </a:endParaRPr>
                    </a:p>
                    <a:p>
                      <a:pPr marL="0" marR="0" indent="0">
                        <a:spcBef>
                          <a:spcPts val="0"/>
                        </a:spcBef>
                        <a:spcAft>
                          <a:spcPts val="0"/>
                        </a:spcAft>
                      </a:pPr>
                      <a:r>
                        <a:rPr lang="es-ES" sz="1400" dirty="0">
                          <a:effectLst/>
                          <a:latin typeface="Arial Narrow"/>
                          <a:ea typeface="Calibri"/>
                          <a:cs typeface="Arial"/>
                        </a:rPr>
                        <a:t>100 puntos</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84099">
                <a:tc vMerge="1">
                  <a:txBody>
                    <a:bodyPr/>
                    <a:lstStyle/>
                    <a:p>
                      <a:endParaRPr lang="en-US"/>
                    </a:p>
                  </a:txBody>
                  <a:tcPr/>
                </a:tc>
                <a:tc>
                  <a:txBody>
                    <a:bodyPr/>
                    <a:lstStyle/>
                    <a:p>
                      <a:pPr marL="228600" marR="0" indent="-228600">
                        <a:spcBef>
                          <a:spcPts val="0"/>
                        </a:spcBef>
                        <a:spcAft>
                          <a:spcPts val="0"/>
                        </a:spcAft>
                      </a:pPr>
                      <a:r>
                        <a:rPr lang="es-ES" sz="1400" b="1">
                          <a:effectLst/>
                          <a:latin typeface="Arial Narrow"/>
                          <a:ea typeface="Calibri"/>
                          <a:cs typeface="Arial"/>
                        </a:rPr>
                        <a:t>Libreta + Asignaciones</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spcBef>
                          <a:spcPts val="0"/>
                        </a:spcBef>
                        <a:spcAft>
                          <a:spcPts val="0"/>
                        </a:spcAft>
                      </a:pPr>
                      <a:r>
                        <a:rPr lang="es-ES" sz="1400" dirty="0">
                          <a:effectLst/>
                          <a:latin typeface="Arial Narrow"/>
                          <a:ea typeface="Calibri"/>
                          <a:cs typeface="Arial"/>
                        </a:rPr>
                        <a:t>Se proveerá la rúbrica de evaluación </a:t>
                      </a:r>
                      <a:r>
                        <a:rPr lang="es-ES" sz="1400" dirty="0" smtClean="0">
                          <a:effectLst/>
                          <a:latin typeface="Arial Narrow"/>
                          <a:ea typeface="Calibri"/>
                          <a:cs typeface="Arial"/>
                        </a:rPr>
                        <a:t>en</a:t>
                      </a:r>
                      <a:r>
                        <a:rPr lang="es-ES" sz="1400" baseline="0" dirty="0" smtClean="0">
                          <a:effectLst/>
                          <a:latin typeface="Arial Narrow"/>
                          <a:ea typeface="Calibri"/>
                          <a:cs typeface="Arial"/>
                        </a:rPr>
                        <a:t> </a:t>
                      </a:r>
                      <a:r>
                        <a:rPr lang="es-ES" sz="1400" dirty="0" smtClean="0">
                          <a:effectLst/>
                          <a:latin typeface="Arial Narrow"/>
                          <a:ea typeface="Calibri"/>
                          <a:cs typeface="Arial"/>
                        </a:rPr>
                        <a:t>forma anticipada </a:t>
                      </a:r>
                      <a:r>
                        <a:rPr lang="es-ES" sz="1400" dirty="0">
                          <a:effectLst/>
                          <a:latin typeface="Arial Narrow"/>
                          <a:ea typeface="Calibri"/>
                          <a:cs typeface="Arial"/>
                        </a:rPr>
                        <a:t>a cada estudiante</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20  puntos cada 10 semanas (véase rúbrica)</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80 puntos</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066">
                <a:tc vMerge="1">
                  <a:txBody>
                    <a:bodyPr/>
                    <a:lstStyle/>
                    <a:p>
                      <a:endParaRPr lang="en-US"/>
                    </a:p>
                  </a:txBody>
                  <a:tcPr/>
                </a:tc>
                <a:tc>
                  <a:txBody>
                    <a:bodyPr/>
                    <a:lstStyle/>
                    <a:p>
                      <a:pPr marL="0" marR="0" indent="0">
                        <a:spcBef>
                          <a:spcPts val="0"/>
                        </a:spcBef>
                        <a:spcAft>
                          <a:spcPts val="0"/>
                        </a:spcAft>
                      </a:pPr>
                      <a:r>
                        <a:rPr lang="es-ES" sz="1400" b="1">
                          <a:effectLst/>
                          <a:latin typeface="Arial Narrow"/>
                          <a:ea typeface="Calibri"/>
                          <a:cs typeface="Arial"/>
                        </a:rPr>
                        <a:t>2 Proyecto Escrito</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Se proveerá la rúbrica de evaluación en forma   anticipada a cada estudiante.</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50 puntos</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100 puntos</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066">
                <a:tc vMerge="1">
                  <a:txBody>
                    <a:bodyPr/>
                    <a:lstStyle/>
                    <a:p>
                      <a:endParaRPr lang="en-US"/>
                    </a:p>
                  </a:txBody>
                  <a:tcPr/>
                </a:tc>
                <a:tc>
                  <a:txBody>
                    <a:bodyPr/>
                    <a:lstStyle/>
                    <a:p>
                      <a:pPr marL="0" marR="0" indent="0">
                        <a:spcBef>
                          <a:spcPts val="0"/>
                        </a:spcBef>
                        <a:spcAft>
                          <a:spcPts val="0"/>
                        </a:spcAft>
                      </a:pPr>
                      <a:r>
                        <a:rPr lang="es-ES" sz="1400" b="1">
                          <a:effectLst/>
                          <a:latin typeface="Arial Narrow"/>
                          <a:ea typeface="Calibri"/>
                          <a:cs typeface="Arial"/>
                        </a:rPr>
                        <a:t>2 Reportes Orales</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Se proveerá la rúbrica de evaluación en forma anticipada a cada estudiante.</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25 puntos cada uno</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50 puntos</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033">
                <a:tc vMerge="1">
                  <a:txBody>
                    <a:bodyPr/>
                    <a:lstStyle/>
                    <a:p>
                      <a:endParaRPr lang="en-US"/>
                    </a:p>
                  </a:txBody>
                  <a:tcPr/>
                </a:tc>
                <a:tc>
                  <a:txBody>
                    <a:bodyPr/>
                    <a:lstStyle/>
                    <a:p>
                      <a:pPr marL="0" marR="0" indent="0">
                        <a:spcBef>
                          <a:spcPts val="0"/>
                        </a:spcBef>
                        <a:spcAft>
                          <a:spcPts val="0"/>
                        </a:spcAft>
                      </a:pPr>
                      <a:r>
                        <a:rPr lang="es-ES" sz="1400" b="1">
                          <a:effectLst/>
                          <a:latin typeface="Arial Narrow"/>
                          <a:ea typeface="Calibri"/>
                          <a:cs typeface="Arial"/>
                        </a:rPr>
                        <a:t>Análisis de noticias científicas</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spcBef>
                          <a:spcPts val="0"/>
                        </a:spcBef>
                        <a:spcAft>
                          <a:spcPts val="0"/>
                        </a:spcAft>
                      </a:pPr>
                      <a:r>
                        <a:rPr lang="es-ES" sz="1400" dirty="0">
                          <a:effectLst/>
                          <a:latin typeface="Arial Narrow"/>
                          <a:ea typeface="Calibri"/>
                          <a:cs typeface="Arial"/>
                        </a:rPr>
                        <a:t>Ver rúbrica </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8 - 25 puntos cada una</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200 puntos</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033">
                <a:tc vMerge="1">
                  <a:txBody>
                    <a:bodyPr/>
                    <a:lstStyle/>
                    <a:p>
                      <a:endParaRPr lang="en-US"/>
                    </a:p>
                  </a:txBody>
                  <a:tcPr/>
                </a:tc>
                <a:tc>
                  <a:txBody>
                    <a:bodyPr/>
                    <a:lstStyle/>
                    <a:p>
                      <a:pPr marL="0" marR="0" indent="0">
                        <a:spcBef>
                          <a:spcPts val="0"/>
                        </a:spcBef>
                        <a:spcAft>
                          <a:spcPts val="0"/>
                        </a:spcAft>
                      </a:pPr>
                      <a:r>
                        <a:rPr lang="es-ES" sz="1400" b="1">
                          <a:effectLst/>
                          <a:latin typeface="Arial Narrow"/>
                          <a:ea typeface="Calibri"/>
                          <a:cs typeface="Arial"/>
                        </a:rPr>
                        <a:t> 5 Laboratorios</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a:effectLst/>
                          <a:latin typeface="Arial Narrow"/>
                          <a:ea typeface="Calibri"/>
                          <a:cs typeface="Arial"/>
                        </a:rPr>
                        <a:t>Ver </a:t>
                      </a:r>
                      <a:r>
                        <a:rPr lang="es-PR" sz="1400">
                          <a:effectLst/>
                          <a:latin typeface="Arial Narrow"/>
                          <a:ea typeface="Calibri"/>
                          <a:cs typeface="Arial"/>
                        </a:rPr>
                        <a:t>rúbrica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15 puntos cada uno</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75 puntos</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066">
                <a:tc vMerge="1">
                  <a:txBody>
                    <a:bodyPr/>
                    <a:lstStyle/>
                    <a:p>
                      <a:endParaRPr lang="en-US"/>
                    </a:p>
                  </a:txBody>
                  <a:tcPr/>
                </a:tc>
                <a:tc>
                  <a:txBody>
                    <a:bodyPr/>
                    <a:lstStyle/>
                    <a:p>
                      <a:pPr marL="0" marR="0" indent="0">
                        <a:spcBef>
                          <a:spcPts val="0"/>
                        </a:spcBef>
                        <a:spcAft>
                          <a:spcPts val="0"/>
                        </a:spcAft>
                      </a:pPr>
                      <a:r>
                        <a:rPr lang="es-ES" sz="1400" b="1" dirty="0">
                          <a:effectLst/>
                          <a:latin typeface="Arial Narrow"/>
                          <a:ea typeface="Calibri"/>
                          <a:cs typeface="Arial"/>
                        </a:rPr>
                        <a:t>Técnicas de assessment</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a:effectLst/>
                          <a:latin typeface="Arial Narrow"/>
                          <a:ea typeface="Calibri"/>
                          <a:cs typeface="Arial"/>
                        </a:rPr>
                        <a:t>Organizadores gráficos, tirilla cómica, poema concreto, poema cinquain, REI, y otros.</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10 puntos cada una</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100 puntos</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066">
                <a:tc>
                  <a:txBody>
                    <a:bodyPr/>
                    <a:lstStyle/>
                    <a:p>
                      <a:pPr marL="0" marR="0" indent="0">
                        <a:spcBef>
                          <a:spcPts val="0"/>
                        </a:spcBef>
                        <a:spcAft>
                          <a:spcPts val="0"/>
                        </a:spcAft>
                      </a:pPr>
                      <a:r>
                        <a:rPr lang="es-ES" sz="1400" b="1" dirty="0">
                          <a:effectLst/>
                          <a:latin typeface="Arial Narrow"/>
                          <a:ea typeface="Calibri"/>
                          <a:cs typeface="Arial"/>
                        </a:rPr>
                        <a:t>Tareas de desempeño </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spcBef>
                          <a:spcPts val="0"/>
                        </a:spcBef>
                        <a:spcAft>
                          <a:spcPts val="0"/>
                        </a:spcAft>
                      </a:pPr>
                      <a:r>
                        <a:rPr lang="es-ES" sz="1400" b="1" dirty="0">
                          <a:effectLst/>
                          <a:latin typeface="Arial Narrow"/>
                          <a:ea typeface="Calibri"/>
                          <a:cs typeface="Arial"/>
                        </a:rPr>
                        <a:t> </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a:effectLst/>
                          <a:latin typeface="Arial Narrow"/>
                          <a:ea typeface="Calibri"/>
                          <a:cs typeface="Arial"/>
                        </a:rPr>
                        <a:t>Se proveerá la rúbrica de evaluación en forma anticipada a cada estudiante.</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a:effectLst/>
                          <a:latin typeface="Arial Narrow"/>
                          <a:ea typeface="Calibri"/>
                          <a:cs typeface="Arial"/>
                        </a:rPr>
                        <a:t> </a:t>
                      </a:r>
                      <a:endParaRPr lang="en-US" sz="1400">
                        <a:effectLst/>
                        <a:latin typeface="Calibri"/>
                        <a:ea typeface="Calibri"/>
                        <a:cs typeface="Arial"/>
                      </a:endParaRPr>
                    </a:p>
                    <a:p>
                      <a:pPr marL="0" marR="0" indent="0">
                        <a:spcBef>
                          <a:spcPts val="0"/>
                        </a:spcBef>
                        <a:spcAft>
                          <a:spcPts val="0"/>
                        </a:spcAft>
                      </a:pPr>
                      <a:r>
                        <a:rPr lang="es-ES" sz="1400">
                          <a:effectLst/>
                          <a:latin typeface="Arial Narrow"/>
                          <a:ea typeface="Calibri"/>
                          <a:cs typeface="Arial"/>
                        </a:rPr>
                        <a:t>50 puntos cada uno</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s-ES" sz="1400" dirty="0">
                          <a:effectLst/>
                          <a:latin typeface="Arial Narrow"/>
                          <a:ea typeface="Calibri"/>
                          <a:cs typeface="Arial"/>
                        </a:rPr>
                        <a:t>300 puntos</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88737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F1FD482A-1A98-43DA-92E5-DBA3E47FC3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
            <a:ext cx="12192000" cy="6858000"/>
          </a:xfrm>
          <a:prstGeom prst="rect">
            <a:avLst/>
          </a:prstGeom>
        </p:spPr>
      </p:pic>
      <p:sp>
        <p:nvSpPr>
          <p:cNvPr id="3" name="Rectangle 2">
            <a:extLst>
              <a:ext uri="{FF2B5EF4-FFF2-40B4-BE49-F238E27FC236}">
                <a16:creationId xmlns="" xmlns:a16="http://schemas.microsoft.com/office/drawing/2014/main" id="{E576AC38-F9C1-4E94-8EA8-DAF05BD6E51C}"/>
              </a:ext>
            </a:extLst>
          </p:cNvPr>
          <p:cNvSpPr/>
          <p:nvPr/>
        </p:nvSpPr>
        <p:spPr>
          <a:xfrm>
            <a:off x="1083129" y="907521"/>
            <a:ext cx="10522857" cy="784830"/>
          </a:xfrm>
          <a:prstGeom prst="rect">
            <a:avLst/>
          </a:prstGeom>
        </p:spPr>
        <p:txBody>
          <a:bodyPr wrap="square">
            <a:spAutoFit/>
          </a:bodyPr>
          <a:lstStyle/>
          <a:p>
            <a:pPr algn="ctr"/>
            <a:r>
              <a:rPr lang="en-US" sz="4500" dirty="0">
                <a:latin typeface="Arial Black" panose="020B0A04020102020204" pitchFamily="34" charset="0"/>
                <a:ea typeface="TTGScrambledEggs" panose="02000603000000000000" pitchFamily="2" charset="0"/>
              </a:rPr>
              <a:t>Do Your Own Work</a:t>
            </a:r>
          </a:p>
        </p:txBody>
      </p:sp>
      <p:sp>
        <p:nvSpPr>
          <p:cNvPr id="4" name="TextBox 3">
            <a:extLst>
              <a:ext uri="{FF2B5EF4-FFF2-40B4-BE49-F238E27FC236}">
                <a16:creationId xmlns="" xmlns:a16="http://schemas.microsoft.com/office/drawing/2014/main" id="{4D126B82-0F2D-4979-9757-4A718F8CE967}"/>
              </a:ext>
            </a:extLst>
          </p:cNvPr>
          <p:cNvSpPr txBox="1"/>
          <p:nvPr/>
        </p:nvSpPr>
        <p:spPr>
          <a:xfrm>
            <a:off x="2554514" y="1692351"/>
            <a:ext cx="7736115" cy="3693319"/>
          </a:xfrm>
          <a:prstGeom prst="rect">
            <a:avLst/>
          </a:prstGeom>
          <a:solidFill>
            <a:schemeClr val="bg1"/>
          </a:solidFill>
        </p:spPr>
        <p:txBody>
          <a:bodyPr wrap="square" rtlCol="0">
            <a:spAutoFit/>
          </a:bodyPr>
          <a:lstStyle/>
          <a:p>
            <a:pPr marL="285750" lvl="0" indent="-28575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Schoolwork is used to help the student better understand the material.   Students may work in groups (channels) on some assignments and for other assignments the student will work independently.  The teacher will indicate whether an assignment is for group or individual work.</a:t>
            </a:r>
          </a:p>
          <a:p>
            <a:pPr marL="285750" lvl="0" indent="-28575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While some work is to be done cooperatively, it does not mean copying of answers or ideas is aloud. Working in groups means that all group members should contribute evenly to the assignment, and each student should put their answers </a:t>
            </a:r>
            <a:r>
              <a:rPr lang="en-US" b="1" u="sng" dirty="0">
                <a:solidFill>
                  <a:prstClr val="black"/>
                </a:solidFill>
                <a:latin typeface="Arial" panose="020B0604020202020204" pitchFamily="34" charset="0"/>
                <a:cs typeface="Arial" panose="020B0604020202020204" pitchFamily="34" charset="0"/>
              </a:rPr>
              <a:t>in his/her own words</a:t>
            </a:r>
            <a:r>
              <a:rPr lang="en-US" dirty="0">
                <a:solidFill>
                  <a:prstClr val="black"/>
                </a:solidFill>
                <a:latin typeface="Arial" panose="020B0604020202020204" pitchFamily="34" charset="0"/>
                <a:cs typeface="Arial" panose="020B0604020202020204" pitchFamily="34" charset="0"/>
              </a:rPr>
              <a:t>.  One student doing part of the assignment and another doing another and then switching to write down answers is not working together.  Such behavior will result in discipline for cheating.   </a:t>
            </a:r>
          </a:p>
          <a:p>
            <a:pPr marL="285750" lvl="0" indent="-28575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Cheating of any kind (including plagiarism) will not be tolerated and will be punished to the full extent of the school’s rules. </a:t>
            </a:r>
            <a:r>
              <a:rPr lang="en-US" dirty="0" smtClean="0">
                <a:latin typeface="Bahnschrift" panose="020B0502040204020203" pitchFamily="34" charset="0"/>
              </a:rPr>
              <a:t> </a:t>
            </a:r>
            <a:endParaRPr lang="en-US" dirty="0">
              <a:latin typeface="Bahnschrift" panose="020B0502040204020203" pitchFamily="34" charset="0"/>
            </a:endParaRPr>
          </a:p>
        </p:txBody>
      </p:sp>
    </p:spTree>
    <p:extLst>
      <p:ext uri="{BB962C8B-B14F-4D97-AF65-F5344CB8AC3E}">
        <p14:creationId xmlns:p14="http://schemas.microsoft.com/office/powerpoint/2010/main" val="1089210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0A29B9B3-E9CA-45D6-9FF3-F13F2D82DA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ectangle 2">
            <a:extLst>
              <a:ext uri="{FF2B5EF4-FFF2-40B4-BE49-F238E27FC236}">
                <a16:creationId xmlns="" xmlns:a16="http://schemas.microsoft.com/office/drawing/2014/main" id="{9582D9C4-073D-47D3-93ED-95EF572F8323}"/>
              </a:ext>
            </a:extLst>
          </p:cNvPr>
          <p:cNvSpPr/>
          <p:nvPr/>
        </p:nvSpPr>
        <p:spPr>
          <a:xfrm>
            <a:off x="764834" y="1181755"/>
            <a:ext cx="10522857" cy="784830"/>
          </a:xfrm>
          <a:prstGeom prst="rect">
            <a:avLst/>
          </a:prstGeom>
        </p:spPr>
        <p:txBody>
          <a:bodyPr wrap="square">
            <a:spAutoFit/>
          </a:bodyPr>
          <a:lstStyle/>
          <a:p>
            <a:pPr algn="ctr"/>
            <a:r>
              <a:rPr lang="en-US" sz="4500" dirty="0">
                <a:latin typeface="Arial Black" panose="020B0A04020102020204" pitchFamily="34" charset="0"/>
                <a:ea typeface="TTGScrambledEggs" panose="02000603000000000000" pitchFamily="2" charset="0"/>
                <a:cs typeface="Times New Roman" panose="02020603050405020304" pitchFamily="18" charset="0"/>
              </a:rPr>
              <a:t>Ask Questions!</a:t>
            </a:r>
            <a:endParaRPr lang="en-US" sz="4500" dirty="0">
              <a:latin typeface="Arial Black" panose="020B0A04020102020204" pitchFamily="34" charset="0"/>
              <a:ea typeface="TTGScrambledEggs" panose="02000603000000000000" pitchFamily="2" charset="0"/>
            </a:endParaRPr>
          </a:p>
        </p:txBody>
      </p:sp>
      <p:sp>
        <p:nvSpPr>
          <p:cNvPr id="4" name="TextBox 3">
            <a:extLst>
              <a:ext uri="{FF2B5EF4-FFF2-40B4-BE49-F238E27FC236}">
                <a16:creationId xmlns="" xmlns:a16="http://schemas.microsoft.com/office/drawing/2014/main" id="{98A4E731-A31C-43B5-B59A-02C3604EFB6F}"/>
              </a:ext>
            </a:extLst>
          </p:cNvPr>
          <p:cNvSpPr txBox="1"/>
          <p:nvPr/>
        </p:nvSpPr>
        <p:spPr>
          <a:xfrm>
            <a:off x="2119075" y="1896558"/>
            <a:ext cx="8731315" cy="2646878"/>
          </a:xfrm>
          <a:prstGeom prst="rect">
            <a:avLst/>
          </a:prstGeom>
          <a:noFill/>
        </p:spPr>
        <p:txBody>
          <a:bodyPr wrap="square" rtlCol="0">
            <a:spAutoFit/>
          </a:bodyPr>
          <a:lstStyle/>
          <a:p>
            <a:pPr lvl="0"/>
            <a:r>
              <a:rPr lang="en-US" sz="3700" b="1" dirty="0">
                <a:solidFill>
                  <a:prstClr val="black"/>
                </a:solidFill>
                <a:latin typeface="Arial" panose="020B0604020202020204" pitchFamily="34" charset="0"/>
                <a:cs typeface="Arial" panose="020B0604020202020204" pitchFamily="34" charset="0"/>
              </a:rPr>
              <a:t>Ask in class!  Ask by email!  Just ask!</a:t>
            </a:r>
          </a:p>
          <a:p>
            <a:pPr lvl="0"/>
            <a:endParaRPr lang="en-US" sz="2000" b="1" dirty="0">
              <a:solidFill>
                <a:prstClr val="black"/>
              </a:solidFill>
              <a:latin typeface="Arial" panose="020B0604020202020204" pitchFamily="34" charset="0"/>
              <a:cs typeface="Arial" panose="020B0604020202020204" pitchFamily="34" charset="0"/>
            </a:endParaRPr>
          </a:p>
          <a:p>
            <a:pPr lvl="0"/>
            <a:r>
              <a:rPr lang="en-US" sz="3700" b="1" dirty="0">
                <a:solidFill>
                  <a:prstClr val="black"/>
                </a:solidFill>
                <a:latin typeface="Arial" panose="020B0604020202020204" pitchFamily="34" charset="0"/>
                <a:cs typeface="Arial" panose="020B0604020202020204" pitchFamily="34" charset="0"/>
              </a:rPr>
              <a:t>Emails will be answered </a:t>
            </a:r>
            <a:r>
              <a:rPr lang="en-US" sz="3700" b="1" dirty="0" smtClean="0">
                <a:solidFill>
                  <a:prstClr val="black"/>
                </a:solidFill>
                <a:latin typeface="Arial" panose="020B0604020202020204" pitchFamily="34" charset="0"/>
                <a:cs typeface="Arial" panose="020B0604020202020204" pitchFamily="34" charset="0"/>
              </a:rPr>
              <a:t>between </a:t>
            </a:r>
            <a:endParaRPr lang="en-US" sz="3700" b="1" dirty="0">
              <a:solidFill>
                <a:prstClr val="black"/>
              </a:solidFill>
              <a:latin typeface="Arial" panose="020B0604020202020204" pitchFamily="34" charset="0"/>
              <a:cs typeface="Arial" panose="020B0604020202020204" pitchFamily="34" charset="0"/>
            </a:endParaRPr>
          </a:p>
          <a:p>
            <a:pPr lvl="0"/>
            <a:r>
              <a:rPr lang="en-US" sz="3600" b="1" dirty="0">
                <a:solidFill>
                  <a:prstClr val="black"/>
                </a:solidFill>
                <a:latin typeface="Arial" panose="020B0604020202020204" pitchFamily="34" charset="0"/>
                <a:cs typeface="Arial" panose="020B0604020202020204" pitchFamily="34" charset="0"/>
              </a:rPr>
              <a:t>1:30 PM - 4:00 PM, Monday – Thursday</a:t>
            </a:r>
          </a:p>
          <a:p>
            <a:pPr lvl="0"/>
            <a:r>
              <a:rPr lang="en-US" sz="3600" b="1" dirty="0">
                <a:solidFill>
                  <a:prstClr val="black"/>
                </a:solidFill>
                <a:latin typeface="Arial" panose="020B0604020202020204" pitchFamily="34" charset="0"/>
                <a:cs typeface="Arial" panose="020B0604020202020204" pitchFamily="34" charset="0"/>
              </a:rPr>
              <a:t> 8:00 AM – 3:</a:t>
            </a:r>
            <a:r>
              <a:rPr lang="en-US" sz="3600" b="1" dirty="0">
                <a:solidFill>
                  <a:prstClr val="black"/>
                </a:solidFill>
                <a:latin typeface="Arial" panose="020B0604020202020204" pitchFamily="34" charset="0"/>
                <a:cs typeface="Arial" panose="020B0604020202020204" pitchFamily="34" charset="0"/>
                <a:sym typeface="Wingdings" panose="05000000000000000000" pitchFamily="2" charset="2"/>
              </a:rPr>
              <a:t>00 PM on Friday</a:t>
            </a:r>
          </a:p>
        </p:txBody>
      </p:sp>
    </p:spTree>
    <p:extLst>
      <p:ext uri="{BB962C8B-B14F-4D97-AF65-F5344CB8AC3E}">
        <p14:creationId xmlns:p14="http://schemas.microsoft.com/office/powerpoint/2010/main" val="33175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FC3A2E9D-59A6-4935-91D4-2E601FD9B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
            <a:ext cx="12192000" cy="6858000"/>
          </a:xfrm>
          <a:prstGeom prst="rect">
            <a:avLst/>
          </a:prstGeom>
        </p:spPr>
      </p:pic>
      <p:sp>
        <p:nvSpPr>
          <p:cNvPr id="4" name="Rectangle 3">
            <a:extLst>
              <a:ext uri="{FF2B5EF4-FFF2-40B4-BE49-F238E27FC236}">
                <a16:creationId xmlns="" xmlns:a16="http://schemas.microsoft.com/office/drawing/2014/main" id="{31057410-B178-4DA8-8690-209328DE4947}"/>
              </a:ext>
            </a:extLst>
          </p:cNvPr>
          <p:cNvSpPr/>
          <p:nvPr/>
        </p:nvSpPr>
        <p:spPr>
          <a:xfrm>
            <a:off x="738566" y="1082060"/>
            <a:ext cx="10522857" cy="784830"/>
          </a:xfrm>
          <a:prstGeom prst="rect">
            <a:avLst/>
          </a:prstGeom>
        </p:spPr>
        <p:txBody>
          <a:bodyPr wrap="square">
            <a:spAutoFit/>
          </a:bodyPr>
          <a:lstStyle/>
          <a:p>
            <a:pPr algn="ctr"/>
            <a:r>
              <a:rPr lang="en-US" sz="4500" dirty="0" smtClean="0">
                <a:latin typeface="Arial Black" panose="020B0A04020102020204" pitchFamily="34" charset="0"/>
                <a:ea typeface="TTGScrambledEggs" panose="02000603000000000000" pitchFamily="2" charset="0"/>
                <a:cs typeface="Times New Roman" panose="02020603050405020304" pitchFamily="18" charset="0"/>
              </a:rPr>
              <a:t>Bathroom </a:t>
            </a:r>
            <a:r>
              <a:rPr lang="en-US" sz="4500" dirty="0">
                <a:latin typeface="Arial Black" panose="020B0A04020102020204" pitchFamily="34" charset="0"/>
                <a:ea typeface="TTGScrambledEggs" panose="02000603000000000000" pitchFamily="2" charset="0"/>
                <a:cs typeface="Times New Roman" panose="02020603050405020304" pitchFamily="18" charset="0"/>
              </a:rPr>
              <a:t>Passes</a:t>
            </a:r>
            <a:endParaRPr lang="en-US" sz="4500" dirty="0">
              <a:latin typeface="Arial Black" panose="020B0A04020102020204" pitchFamily="34" charset="0"/>
              <a:ea typeface="TTGScrambledEggs" panose="02000603000000000000" pitchFamily="2" charset="0"/>
            </a:endParaRPr>
          </a:p>
        </p:txBody>
      </p:sp>
      <p:sp>
        <p:nvSpPr>
          <p:cNvPr id="3" name="TextBox 2">
            <a:extLst>
              <a:ext uri="{FF2B5EF4-FFF2-40B4-BE49-F238E27FC236}">
                <a16:creationId xmlns="" xmlns:a16="http://schemas.microsoft.com/office/drawing/2014/main" id="{B20BC5EB-E84E-42D5-BC6F-2F3E294E19B4}"/>
              </a:ext>
            </a:extLst>
          </p:cNvPr>
          <p:cNvSpPr txBox="1"/>
          <p:nvPr/>
        </p:nvSpPr>
        <p:spPr>
          <a:xfrm>
            <a:off x="2638424" y="1866890"/>
            <a:ext cx="8435975" cy="3600986"/>
          </a:xfrm>
          <a:prstGeom prst="rect">
            <a:avLst/>
          </a:prstGeom>
          <a:noFill/>
        </p:spPr>
        <p:txBody>
          <a:bodyPr wrap="square" rtlCol="0">
            <a:spAutoFit/>
          </a:bodyPr>
          <a:lstStyle/>
          <a:p>
            <a:pPr marL="285750" indent="-285750">
              <a:buFont typeface="Arial" panose="020B0604020202020204" pitchFamily="34" charset="0"/>
              <a:buChar char="•"/>
            </a:pPr>
            <a:r>
              <a:rPr lang="en-US" sz="3000" dirty="0">
                <a:latin typeface="Arial" panose="020B0604020202020204" pitchFamily="34" charset="0"/>
                <a:cs typeface="Arial" panose="020B0604020202020204" pitchFamily="34" charset="0"/>
              </a:rPr>
              <a:t>If a student, for any reason, needs to leave the </a:t>
            </a:r>
            <a:r>
              <a:rPr lang="en-US" sz="3000" dirty="0" smtClean="0">
                <a:latin typeface="Arial" panose="020B0604020202020204" pitchFamily="34" charset="0"/>
                <a:cs typeface="Arial" panose="020B0604020202020204" pitchFamily="34" charset="0"/>
              </a:rPr>
              <a:t>“classroom”, </a:t>
            </a:r>
            <a:r>
              <a:rPr lang="en-US" sz="3000" dirty="0">
                <a:latin typeface="Arial" panose="020B0604020202020204" pitchFamily="34" charset="0"/>
                <a:cs typeface="Arial" panose="020B0604020202020204" pitchFamily="34" charset="0"/>
              </a:rPr>
              <a:t>he/she needs to receive permission from the teacher first. </a:t>
            </a:r>
            <a:endParaRPr lang="en-US" sz="3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000" dirty="0" smtClean="0">
                <a:latin typeface="Arial" panose="020B0604020202020204" pitchFamily="34" charset="0"/>
                <a:cs typeface="Arial" panose="020B0604020202020204" pitchFamily="34" charset="0"/>
              </a:rPr>
              <a:t> You may use the sign language for Bathroom</a:t>
            </a:r>
          </a:p>
          <a:p>
            <a:endParaRPr lang="en-US" sz="3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3000" dirty="0" smtClean="0">
              <a:latin typeface="Arial" panose="020B0604020202020204" pitchFamily="34" charset="0"/>
              <a:cs typeface="Arial" panose="020B0604020202020204" pitchFamily="34" charset="0"/>
            </a:endParaRPr>
          </a:p>
          <a:p>
            <a:endParaRPr lang="en-US" sz="3000" dirty="0">
              <a:latin typeface="Arial" panose="020B0604020202020204" pitchFamily="34" charset="0"/>
              <a:cs typeface="Arial" panose="020B0604020202020204" pitchFamily="34" charset="0"/>
            </a:endParaRPr>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0524" y="3797600"/>
            <a:ext cx="1858963" cy="1858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4867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F1FD482A-1A98-43DA-92E5-DBA3E47FC3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 xmlns:a16="http://schemas.microsoft.com/office/drawing/2014/main" id="{B249C440-CC93-486A-AABD-08F2D7C34297}"/>
              </a:ext>
            </a:extLst>
          </p:cNvPr>
          <p:cNvSpPr txBox="1"/>
          <p:nvPr/>
        </p:nvSpPr>
        <p:spPr>
          <a:xfrm>
            <a:off x="3131457" y="1807761"/>
            <a:ext cx="6346372" cy="3939540"/>
          </a:xfrm>
          <a:prstGeom prst="rect">
            <a:avLst/>
          </a:prstGeom>
          <a:noFill/>
        </p:spPr>
        <p:txBody>
          <a:bodyPr wrap="square" rtlCol="0">
            <a:spAutoFit/>
          </a:bodyPr>
          <a:lstStyle/>
          <a:p>
            <a:pPr marL="285750" lvl="0" indent="-28575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Science notebook</a:t>
            </a:r>
          </a:p>
          <a:p>
            <a:pPr marL="285750" lvl="0" indent="-28575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Portfolio Folder</a:t>
            </a:r>
          </a:p>
          <a:p>
            <a:pPr marL="285750" lvl="0" indent="-28575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Pen or Pencil</a:t>
            </a:r>
          </a:p>
          <a:p>
            <a:pPr marL="285750" lvl="0" indent="-28575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Eraser or Correction Fluid</a:t>
            </a:r>
          </a:p>
          <a:p>
            <a:pPr marL="285750" lvl="0" indent="-28575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Ruler</a:t>
            </a:r>
          </a:p>
          <a:p>
            <a:pPr marL="285750" lvl="0" indent="-28575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Calculator</a:t>
            </a:r>
          </a:p>
          <a:p>
            <a:pPr marL="285750" lvl="0" indent="-28575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Electronic Device</a:t>
            </a:r>
          </a:p>
          <a:p>
            <a:pPr marL="285750" lvl="0" indent="-28575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Colored Pencils</a:t>
            </a:r>
          </a:p>
          <a:p>
            <a:pPr lvl="0"/>
            <a:r>
              <a:rPr lang="en-US" sz="2000" b="1" dirty="0">
                <a:solidFill>
                  <a:prstClr val="black"/>
                </a:solidFill>
              </a:rPr>
              <a:t>**Any other material will be announced by e-mail 2 class days in advance.** </a:t>
            </a:r>
          </a:p>
          <a:p>
            <a:endParaRPr lang="en-US" dirty="0"/>
          </a:p>
        </p:txBody>
      </p:sp>
      <p:sp>
        <p:nvSpPr>
          <p:cNvPr id="7" name="Rectangle 6">
            <a:extLst>
              <a:ext uri="{FF2B5EF4-FFF2-40B4-BE49-F238E27FC236}">
                <a16:creationId xmlns="" xmlns:a16="http://schemas.microsoft.com/office/drawing/2014/main" id="{F114D2BA-57D5-425A-91FF-9664BA3A4795}"/>
              </a:ext>
            </a:extLst>
          </p:cNvPr>
          <p:cNvSpPr/>
          <p:nvPr/>
        </p:nvSpPr>
        <p:spPr>
          <a:xfrm>
            <a:off x="1491796" y="1087920"/>
            <a:ext cx="10522857" cy="784830"/>
          </a:xfrm>
          <a:prstGeom prst="rect">
            <a:avLst/>
          </a:prstGeom>
        </p:spPr>
        <p:txBody>
          <a:bodyPr wrap="square">
            <a:spAutoFit/>
          </a:bodyPr>
          <a:lstStyle/>
          <a:p>
            <a:pPr algn="ctr"/>
            <a:r>
              <a:rPr lang="en-US" sz="4500" dirty="0">
                <a:latin typeface="Arial Black" panose="020B0A04020102020204" pitchFamily="34" charset="0"/>
                <a:ea typeface="TTGScrambledEggs" panose="02000603000000000000" pitchFamily="2" charset="0"/>
                <a:cs typeface="Times New Roman" panose="02020603050405020304" pitchFamily="18" charset="0"/>
              </a:rPr>
              <a:t>What To Bring To Class</a:t>
            </a:r>
            <a:endParaRPr lang="en-US" sz="4500" dirty="0">
              <a:latin typeface="Arial Black" panose="020B0A04020102020204" pitchFamily="34" charset="0"/>
              <a:ea typeface="TTGScrambledEggs" panose="02000603000000000000" pitchFamily="2" charset="0"/>
            </a:endParaRPr>
          </a:p>
        </p:txBody>
      </p:sp>
    </p:spTree>
    <p:extLst>
      <p:ext uri="{BB962C8B-B14F-4D97-AF65-F5344CB8AC3E}">
        <p14:creationId xmlns:p14="http://schemas.microsoft.com/office/powerpoint/2010/main" val="1698929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0A29B9B3-E9CA-45D6-9FF3-F13F2D82DA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 xmlns:a16="http://schemas.microsoft.com/office/drawing/2014/main" id="{E1F928E4-F98E-499C-8A4E-0E871D5FB804}"/>
              </a:ext>
            </a:extLst>
          </p:cNvPr>
          <p:cNvSpPr txBox="1"/>
          <p:nvPr/>
        </p:nvSpPr>
        <p:spPr>
          <a:xfrm>
            <a:off x="2047875" y="1938390"/>
            <a:ext cx="9300028" cy="3600986"/>
          </a:xfrm>
          <a:prstGeom prst="rect">
            <a:avLst/>
          </a:prstGeom>
          <a:noFill/>
        </p:spPr>
        <p:txBody>
          <a:bodyPr wrap="square" rtlCol="0">
            <a:spAutoFit/>
          </a:bodyPr>
          <a:lstStyle/>
          <a:p>
            <a:r>
              <a:rPr lang="en-US" sz="3000" dirty="0">
                <a:latin typeface="Arial" panose="020B0604020202020204" pitchFamily="34" charset="0"/>
                <a:cs typeface="Arial" panose="020B0604020202020204" pitchFamily="34" charset="0"/>
              </a:rPr>
              <a:t>When the student is organized, success increases. </a:t>
            </a:r>
          </a:p>
          <a:p>
            <a:pPr marL="285750" indent="-285750">
              <a:buFont typeface="Arial" panose="020B0604020202020204" pitchFamily="34" charset="0"/>
              <a:buChar char="•"/>
            </a:pPr>
            <a:r>
              <a:rPr lang="en-US" sz="3000" dirty="0">
                <a:latin typeface="Arial" panose="020B0604020202020204" pitchFamily="34" charset="0"/>
                <a:cs typeface="Arial" panose="020B0604020202020204" pitchFamily="34" charset="0"/>
              </a:rPr>
              <a:t>The student should keep his/her notes for this class in a notebook that is just for this class. </a:t>
            </a:r>
          </a:p>
          <a:p>
            <a:pPr marL="285750" indent="-285750">
              <a:buFont typeface="Arial" panose="020B0604020202020204" pitchFamily="34" charset="0"/>
              <a:buChar char="•"/>
            </a:pPr>
            <a:r>
              <a:rPr lang="en-US" sz="3000" dirty="0">
                <a:latin typeface="Arial" panose="020B0604020202020204" pitchFamily="34" charset="0"/>
                <a:cs typeface="Arial" panose="020B0604020202020204" pitchFamily="34" charset="0"/>
              </a:rPr>
              <a:t>Handouts should be kept in a folder that is just for this class.</a:t>
            </a:r>
          </a:p>
          <a:p>
            <a:pPr marL="285750" indent="-285750">
              <a:buFont typeface="Arial" panose="020B0604020202020204" pitchFamily="34" charset="0"/>
              <a:buChar char="•"/>
            </a:pPr>
            <a:r>
              <a:rPr lang="en-US" sz="3000" dirty="0">
                <a:latin typeface="Arial" panose="020B0604020202020204" pitchFamily="34" charset="0"/>
                <a:cs typeface="Arial" panose="020B0604020202020204" pitchFamily="34" charset="0"/>
              </a:rPr>
              <a:t>Your folder and notebook should come to class each day!</a:t>
            </a:r>
          </a:p>
          <a:p>
            <a:endParaRPr lang="en-US" dirty="0"/>
          </a:p>
        </p:txBody>
      </p:sp>
      <p:sp>
        <p:nvSpPr>
          <p:cNvPr id="7" name="Rectangle 6">
            <a:extLst>
              <a:ext uri="{FF2B5EF4-FFF2-40B4-BE49-F238E27FC236}">
                <a16:creationId xmlns="" xmlns:a16="http://schemas.microsoft.com/office/drawing/2014/main" id="{07040F98-E6F9-4F32-84DA-2A985CFD87E3}"/>
              </a:ext>
            </a:extLst>
          </p:cNvPr>
          <p:cNvSpPr/>
          <p:nvPr/>
        </p:nvSpPr>
        <p:spPr>
          <a:xfrm>
            <a:off x="825046" y="1153560"/>
            <a:ext cx="10522857" cy="784830"/>
          </a:xfrm>
          <a:prstGeom prst="rect">
            <a:avLst/>
          </a:prstGeom>
        </p:spPr>
        <p:txBody>
          <a:bodyPr wrap="square">
            <a:spAutoFit/>
          </a:bodyPr>
          <a:lstStyle/>
          <a:p>
            <a:pPr algn="ctr"/>
            <a:r>
              <a:rPr lang="en-US" sz="4500" dirty="0">
                <a:latin typeface="Arial Black" panose="020B0A04020102020204" pitchFamily="34" charset="0"/>
                <a:ea typeface="TTGScrambledEggs" panose="02000603000000000000" pitchFamily="2" charset="0"/>
                <a:cs typeface="Times New Roman" panose="02020603050405020304" pitchFamily="18" charset="0"/>
              </a:rPr>
              <a:t>Keep Organized</a:t>
            </a:r>
            <a:endParaRPr lang="en-US" sz="4500" dirty="0">
              <a:latin typeface="Arial Black" panose="020B0A04020102020204" pitchFamily="34" charset="0"/>
              <a:ea typeface="TTGScrambledEggs" panose="02000603000000000000" pitchFamily="2" charset="0"/>
            </a:endParaRPr>
          </a:p>
        </p:txBody>
      </p:sp>
    </p:spTree>
    <p:extLst>
      <p:ext uri="{BB962C8B-B14F-4D97-AF65-F5344CB8AC3E}">
        <p14:creationId xmlns:p14="http://schemas.microsoft.com/office/powerpoint/2010/main" val="18278162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45754A-01A2-4153-A1E0-BB7C85D57E1D}"/>
              </a:ext>
            </a:extLst>
          </p:cNvPr>
          <p:cNvSpPr>
            <a:spLocks noGrp="1"/>
          </p:cNvSpPr>
          <p:nvPr>
            <p:ph type="title"/>
          </p:nvPr>
        </p:nvSpPr>
        <p:spPr/>
        <p:txBody>
          <a:bodyPr/>
          <a:lstStyle/>
          <a:p>
            <a:endParaRPr lang="en-US"/>
          </a:p>
        </p:txBody>
      </p:sp>
      <p:pic>
        <p:nvPicPr>
          <p:cNvPr id="5" name="Content Placeholder 4">
            <a:extLst>
              <a:ext uri="{FF2B5EF4-FFF2-40B4-BE49-F238E27FC236}">
                <a16:creationId xmlns="" xmlns:a16="http://schemas.microsoft.com/office/drawing/2014/main" id="{69F26900-C113-4F1D-B8B4-4E2019B5E7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6" name="Rectangle 5">
            <a:extLst>
              <a:ext uri="{FF2B5EF4-FFF2-40B4-BE49-F238E27FC236}">
                <a16:creationId xmlns="" xmlns:a16="http://schemas.microsoft.com/office/drawing/2014/main" id="{56C7A305-415D-4D6C-B145-C1C9B23FA40D}"/>
              </a:ext>
            </a:extLst>
          </p:cNvPr>
          <p:cNvSpPr/>
          <p:nvPr/>
        </p:nvSpPr>
        <p:spPr>
          <a:xfrm>
            <a:off x="830943" y="1222162"/>
            <a:ext cx="10522857" cy="784830"/>
          </a:xfrm>
          <a:prstGeom prst="rect">
            <a:avLst/>
          </a:prstGeom>
        </p:spPr>
        <p:txBody>
          <a:bodyPr wrap="square">
            <a:spAutoFit/>
          </a:bodyPr>
          <a:lstStyle/>
          <a:p>
            <a:pPr algn="ctr"/>
            <a:r>
              <a:rPr lang="en-US" sz="4500" dirty="0">
                <a:latin typeface="Arial Black" panose="020B0A04020102020204" pitchFamily="34" charset="0"/>
                <a:ea typeface="TTGScrambledEggs" panose="02000603000000000000" pitchFamily="2" charset="0"/>
                <a:cs typeface="Times New Roman" panose="02020603050405020304" pitchFamily="18" charset="0"/>
              </a:rPr>
              <a:t>Participate In Class</a:t>
            </a:r>
            <a:endParaRPr lang="en-US" sz="4500" dirty="0">
              <a:latin typeface="Arial Black" panose="020B0A04020102020204" pitchFamily="34" charset="0"/>
              <a:ea typeface="TTGScrambledEggs" panose="02000603000000000000" pitchFamily="2" charset="0"/>
            </a:endParaRPr>
          </a:p>
        </p:txBody>
      </p:sp>
      <p:sp>
        <p:nvSpPr>
          <p:cNvPr id="4" name="TextBox 3">
            <a:extLst>
              <a:ext uri="{FF2B5EF4-FFF2-40B4-BE49-F238E27FC236}">
                <a16:creationId xmlns="" xmlns:a16="http://schemas.microsoft.com/office/drawing/2014/main" id="{9077918B-48D3-47BB-A1F2-FDE98D89D390}"/>
              </a:ext>
            </a:extLst>
          </p:cNvPr>
          <p:cNvSpPr txBox="1"/>
          <p:nvPr/>
        </p:nvSpPr>
        <p:spPr>
          <a:xfrm>
            <a:off x="959757" y="2142574"/>
            <a:ext cx="7800975" cy="3493264"/>
          </a:xfrm>
          <a:prstGeom prst="rect">
            <a:avLst/>
          </a:prstGeom>
          <a:noFill/>
        </p:spPr>
        <p:txBody>
          <a:bodyPr wrap="square" rtlCol="0">
            <a:spAutoFit/>
          </a:bodyPr>
          <a:lstStyle/>
          <a:p>
            <a:r>
              <a:rPr lang="en-US" sz="2900" dirty="0">
                <a:latin typeface="Arial" panose="020B0604020202020204" pitchFamily="34" charset="0"/>
                <a:cs typeface="Arial" panose="020B0604020202020204" pitchFamily="34" charset="0"/>
              </a:rPr>
              <a:t>Class participation is beneficial to the student’s success.   By doing classwork and actively participating in labs and discussions, the student practices the content, discovering strengths and weaknesses.  This will help the student be able to ask more questions and understand the topic more fully.</a:t>
            </a:r>
          </a:p>
          <a:p>
            <a:endParaRPr lang="en-US" dirty="0"/>
          </a:p>
        </p:txBody>
      </p:sp>
    </p:spTree>
    <p:extLst>
      <p:ext uri="{BB962C8B-B14F-4D97-AF65-F5344CB8AC3E}">
        <p14:creationId xmlns:p14="http://schemas.microsoft.com/office/powerpoint/2010/main" val="37795329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0A29B9B3-E9CA-45D6-9FF3-F13F2D82DA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ectangle 2">
            <a:extLst>
              <a:ext uri="{FF2B5EF4-FFF2-40B4-BE49-F238E27FC236}">
                <a16:creationId xmlns="" xmlns:a16="http://schemas.microsoft.com/office/drawing/2014/main" id="{0E5862E9-27FC-4980-B6D4-F740E296A2D2}"/>
              </a:ext>
            </a:extLst>
          </p:cNvPr>
          <p:cNvSpPr/>
          <p:nvPr/>
        </p:nvSpPr>
        <p:spPr>
          <a:xfrm>
            <a:off x="834571" y="1091595"/>
            <a:ext cx="10522857" cy="784830"/>
          </a:xfrm>
          <a:prstGeom prst="rect">
            <a:avLst/>
          </a:prstGeom>
        </p:spPr>
        <p:txBody>
          <a:bodyPr wrap="square">
            <a:spAutoFit/>
          </a:bodyPr>
          <a:lstStyle/>
          <a:p>
            <a:pPr algn="ctr"/>
            <a:r>
              <a:rPr lang="en-US" sz="4500" dirty="0">
                <a:latin typeface="Arial Black" panose="020B0A04020102020204" pitchFamily="34" charset="0"/>
                <a:ea typeface="TTGScrambledEggs" panose="02000603000000000000" pitchFamily="2" charset="0"/>
                <a:cs typeface="Times New Roman" panose="02020603050405020304" pitchFamily="18" charset="0"/>
              </a:rPr>
              <a:t>Contact Information</a:t>
            </a:r>
            <a:endParaRPr lang="en-US" sz="4500" dirty="0">
              <a:latin typeface="Arial Black" panose="020B0A04020102020204" pitchFamily="34" charset="0"/>
              <a:ea typeface="TTGScrambledEggs" panose="02000603000000000000" pitchFamily="2" charset="0"/>
            </a:endParaRPr>
          </a:p>
        </p:txBody>
      </p:sp>
      <p:sp>
        <p:nvSpPr>
          <p:cNvPr id="2" name="TextBox 1">
            <a:extLst>
              <a:ext uri="{FF2B5EF4-FFF2-40B4-BE49-F238E27FC236}">
                <a16:creationId xmlns="" xmlns:a16="http://schemas.microsoft.com/office/drawing/2014/main" id="{04A34106-B2C4-4663-8674-60C05FE377C6}"/>
              </a:ext>
            </a:extLst>
          </p:cNvPr>
          <p:cNvSpPr txBox="1"/>
          <p:nvPr/>
        </p:nvSpPr>
        <p:spPr>
          <a:xfrm>
            <a:off x="3352801" y="1745797"/>
            <a:ext cx="7707086" cy="3754874"/>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My Email: </a:t>
            </a:r>
            <a:endParaRPr lang="en-US"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hlinkClick r:id="rId3"/>
              </a:rPr>
              <a:t>de73916@miescuela.pr</a:t>
            </a:r>
            <a:r>
              <a:rPr lang="en-US" sz="3200" dirty="0" smtClean="0">
                <a:latin typeface="Arial" panose="020B0604020202020204" pitchFamily="34" charset="0"/>
                <a:cs typeface="Arial" panose="020B0604020202020204" pitchFamily="34" charset="0"/>
              </a:rPr>
              <a:t>   </a:t>
            </a:r>
          </a:p>
          <a:p>
            <a:endParaRPr lang="en-US" sz="16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hlinkClick r:id="rId4"/>
              </a:rPr>
              <a:t>carmensaffar@gmail.com</a:t>
            </a:r>
            <a:endParaRPr lang="en-US" sz="3200" dirty="0" smtClean="0">
              <a:latin typeface="Arial" panose="020B0604020202020204" pitchFamily="34" charset="0"/>
              <a:cs typeface="Arial" panose="020B0604020202020204" pitchFamily="34" charset="0"/>
            </a:endParaRPr>
          </a:p>
          <a:p>
            <a:endParaRPr lang="en-US"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Class Blog</a:t>
            </a:r>
            <a:r>
              <a:rPr lang="en-US" sz="3200" dirty="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hlinkClick r:id="rId5"/>
              </a:rPr>
              <a:t>https</a:t>
            </a:r>
            <a:r>
              <a:rPr lang="en-US" sz="3200" dirty="0">
                <a:latin typeface="Arial" panose="020B0604020202020204" pitchFamily="34" charset="0"/>
                <a:cs typeface="Arial" panose="020B0604020202020204" pitchFamily="34" charset="0"/>
                <a:hlinkClick r:id="rId5"/>
              </a:rPr>
              <a:t>://</a:t>
            </a:r>
            <a:r>
              <a:rPr lang="en-US" sz="3200" dirty="0" smtClean="0">
                <a:latin typeface="Arial" panose="020B0604020202020204" pitchFamily="34" charset="0"/>
                <a:cs typeface="Arial" panose="020B0604020202020204" pitchFamily="34" charset="0"/>
                <a:hlinkClick r:id="rId5"/>
              </a:rPr>
              <a:t>carmensaffar.edublogs.org</a:t>
            </a:r>
            <a:r>
              <a:rPr lang="en-US" sz="3200" dirty="0" smtClean="0">
                <a:latin typeface="Arial" panose="020B0604020202020204" pitchFamily="34" charset="0"/>
                <a:cs typeface="Arial" panose="020B0604020202020204" pitchFamily="34" charset="0"/>
              </a:rPr>
              <a:t> </a:t>
            </a:r>
            <a:r>
              <a:rPr lang="en-US" sz="4400" dirty="0" smtClean="0">
                <a:latin typeface="Arial" panose="020B0604020202020204" pitchFamily="34" charset="0"/>
                <a:cs typeface="Arial" panose="020B0604020202020204" pitchFamily="34" charset="0"/>
              </a:rPr>
              <a:t>   </a:t>
            </a:r>
            <a:endParaRPr lang="en-US" sz="500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819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FC3A2E9D-59A6-4935-91D4-2E601FD9B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 xmlns:a16="http://schemas.microsoft.com/office/drawing/2014/main" id="{ED700084-6058-43A4-9542-3A0D08320565}"/>
              </a:ext>
            </a:extLst>
          </p:cNvPr>
          <p:cNvSpPr/>
          <p:nvPr/>
        </p:nvSpPr>
        <p:spPr>
          <a:xfrm>
            <a:off x="740229" y="1230868"/>
            <a:ext cx="10522857" cy="584775"/>
          </a:xfrm>
          <a:prstGeom prst="rect">
            <a:avLst/>
          </a:prstGeom>
        </p:spPr>
        <p:txBody>
          <a:bodyPr wrap="square">
            <a:spAutoFit/>
          </a:bodyPr>
          <a:lstStyle/>
          <a:p>
            <a:pPr algn="ctr"/>
            <a:r>
              <a:rPr lang="en-US" sz="3200" dirty="0">
                <a:latin typeface="Arial Black" panose="020B0A04020102020204" pitchFamily="34" charset="0"/>
                <a:ea typeface="TTGScrambledEggs" panose="02000603000000000000" pitchFamily="2" charset="0"/>
                <a:cs typeface="Times New Roman" panose="02020603050405020304" pitchFamily="18" charset="0"/>
              </a:rPr>
              <a:t>What Do We Learn </a:t>
            </a:r>
            <a:r>
              <a:rPr lang="en-US" sz="3200" dirty="0" smtClean="0">
                <a:latin typeface="Arial Black" panose="020B0A04020102020204" pitchFamily="34" charset="0"/>
                <a:ea typeface="TTGScrambledEggs" panose="02000603000000000000" pitchFamily="2" charset="0"/>
                <a:cs typeface="Times New Roman" panose="02020603050405020304" pitchFamily="18" charset="0"/>
              </a:rPr>
              <a:t>in </a:t>
            </a:r>
            <a:r>
              <a:rPr lang="en-US" sz="3200" dirty="0" smtClean="0">
                <a:latin typeface="Arial Black" panose="020B0A04020102020204" pitchFamily="34" charset="0"/>
                <a:ea typeface="TTGScrambledEggs" panose="02000603000000000000" pitchFamily="2" charset="0"/>
                <a:cs typeface="Times New Roman" panose="02020603050405020304" pitchFamily="18" charset="0"/>
              </a:rPr>
              <a:t>Physical Science</a:t>
            </a:r>
            <a:endParaRPr lang="en-US" sz="3200" dirty="0">
              <a:latin typeface="Arial Black" panose="020B0A04020102020204" pitchFamily="34" charset="0"/>
              <a:ea typeface="TTGScrambledEggs" panose="02000603000000000000" pitchFamily="2" charset="0"/>
            </a:endParaRPr>
          </a:p>
        </p:txBody>
      </p:sp>
      <p:sp>
        <p:nvSpPr>
          <p:cNvPr id="7" name="TextBox 6">
            <a:extLst>
              <a:ext uri="{FF2B5EF4-FFF2-40B4-BE49-F238E27FC236}">
                <a16:creationId xmlns="" xmlns:a16="http://schemas.microsoft.com/office/drawing/2014/main" id="{3F969BB6-76FB-47BB-AB7B-3FB5F1BA1EA0}"/>
              </a:ext>
            </a:extLst>
          </p:cNvPr>
          <p:cNvSpPr txBox="1"/>
          <p:nvPr/>
        </p:nvSpPr>
        <p:spPr>
          <a:xfrm>
            <a:off x="2188644" y="1848637"/>
            <a:ext cx="8781690" cy="3785652"/>
          </a:xfrm>
          <a:prstGeom prst="rect">
            <a:avLst/>
          </a:prstGeom>
          <a:noFill/>
        </p:spPr>
        <p:txBody>
          <a:bodyPr wrap="square" rtlCol="0">
            <a:spAutoFit/>
          </a:bodyPr>
          <a:lstStyle/>
          <a:p>
            <a:r>
              <a:rPr lang="en-US" sz="2000" dirty="0" smtClean="0">
                <a:latin typeface="Arial Narrow"/>
                <a:ea typeface="Calibri"/>
                <a:cs typeface="Arial"/>
              </a:rPr>
              <a:t>-Through this course you will be able to describe the structure and composition of matter (atoms, elements, molecules and compounds) as well as their processes of formation and behavior when interacting with each other. </a:t>
            </a:r>
          </a:p>
          <a:p>
            <a:r>
              <a:rPr lang="en-US" sz="2000" dirty="0">
                <a:latin typeface="Arial Narrow"/>
                <a:ea typeface="Calibri"/>
                <a:cs typeface="Arial"/>
              </a:rPr>
              <a:t>-</a:t>
            </a:r>
            <a:r>
              <a:rPr lang="en-US" sz="2000" dirty="0" smtClean="0">
                <a:latin typeface="Arial Narrow"/>
                <a:ea typeface="Calibri"/>
                <a:cs typeface="Arial"/>
              </a:rPr>
              <a:t>It explains conservation processes and changes in chemical reactions and analyzes the general properties of chemical reactions to understand their uses and applications in the sciences and daily life. It explains, analyzes and compares the electrical and magnetic forces present in matter and correlates them with concepts such as work, strength and energy.</a:t>
            </a:r>
          </a:p>
          <a:p>
            <a:r>
              <a:rPr lang="en-US" sz="2000" dirty="0">
                <a:latin typeface="Arial Narrow"/>
                <a:ea typeface="Calibri"/>
                <a:cs typeface="Arial"/>
              </a:rPr>
              <a:t>-</a:t>
            </a:r>
            <a:r>
              <a:rPr lang="en-US" sz="2000" dirty="0" smtClean="0">
                <a:latin typeface="Arial Narrow"/>
                <a:ea typeface="Calibri"/>
                <a:cs typeface="Arial"/>
              </a:rPr>
              <a:t>Considers the importance of energy conservation and transfer and investigate how the properties of sound and light waves are applied in the transfer of new engineering and information technologies. You will conduct good scientific research practices and will be able to apply his knowledge of the subject to analyze its impact on daily life. You will understand that science has a dynamic nature.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1175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F1FD482A-1A98-43DA-92E5-DBA3E47FC3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 xmlns:a16="http://schemas.microsoft.com/office/drawing/2014/main" id="{692DEB11-3D11-4581-817A-F297086BC138}"/>
              </a:ext>
            </a:extLst>
          </p:cNvPr>
          <p:cNvSpPr/>
          <p:nvPr/>
        </p:nvSpPr>
        <p:spPr>
          <a:xfrm>
            <a:off x="2539999" y="1157513"/>
            <a:ext cx="8824651" cy="1138773"/>
          </a:xfrm>
          <a:prstGeom prst="rect">
            <a:avLst/>
          </a:prstGeom>
        </p:spPr>
        <p:txBody>
          <a:bodyPr wrap="square">
            <a:spAutoFit/>
          </a:bodyPr>
          <a:lstStyle/>
          <a:p>
            <a:pPr algn="ctr"/>
            <a:r>
              <a:rPr lang="en-US" sz="4000" dirty="0">
                <a:latin typeface="Arial Black" panose="020B0A04020102020204" pitchFamily="34" charset="0"/>
                <a:ea typeface="TTGScrambledEggs" panose="02000603000000000000" pitchFamily="2" charset="0"/>
              </a:rPr>
              <a:t>Class </a:t>
            </a:r>
            <a:r>
              <a:rPr lang="en-US" sz="4000" dirty="0" smtClean="0">
                <a:latin typeface="Arial Black" panose="020B0A04020102020204" pitchFamily="34" charset="0"/>
                <a:ea typeface="TTGScrambledEggs" panose="02000603000000000000" pitchFamily="2" charset="0"/>
              </a:rPr>
              <a:t>Schedule </a:t>
            </a:r>
          </a:p>
          <a:p>
            <a:pPr algn="ctr"/>
            <a:r>
              <a:rPr lang="en-US" sz="2800" dirty="0" smtClean="0">
                <a:latin typeface="Arial Black" panose="020B0A04020102020204" pitchFamily="34" charset="0"/>
                <a:ea typeface="TTGScrambledEggs" panose="02000603000000000000" pitchFamily="2" charset="0"/>
              </a:rPr>
              <a:t>August  24 – 28, 2020</a:t>
            </a:r>
            <a:endParaRPr lang="en-US" sz="2800" dirty="0">
              <a:latin typeface="Arial Black" panose="020B0A04020102020204" pitchFamily="34" charset="0"/>
              <a:ea typeface="TTGScrambledEggs" panose="02000603000000000000" pitchFamily="2" charset="0"/>
            </a:endParaRPr>
          </a:p>
        </p:txBody>
      </p:sp>
      <p:graphicFrame>
        <p:nvGraphicFramePr>
          <p:cNvPr id="7" name="Table 12">
            <a:extLst>
              <a:ext uri="{FF2B5EF4-FFF2-40B4-BE49-F238E27FC236}">
                <a16:creationId xmlns="" xmlns:a16="http://schemas.microsoft.com/office/drawing/2014/main" id="{1CD3FFB6-9689-40D0-8127-B41531D2D434}"/>
              </a:ext>
            </a:extLst>
          </p:cNvPr>
          <p:cNvGraphicFramePr>
            <a:graphicFrameLocks noGrp="1"/>
          </p:cNvGraphicFramePr>
          <p:nvPr>
            <p:extLst>
              <p:ext uri="{D42A27DB-BD31-4B8C-83A1-F6EECF244321}">
                <p14:modId xmlns:p14="http://schemas.microsoft.com/office/powerpoint/2010/main" val="2318922546"/>
              </p:ext>
            </p:extLst>
          </p:nvPr>
        </p:nvGraphicFramePr>
        <p:xfrm>
          <a:off x="1091939" y="2659744"/>
          <a:ext cx="8687203" cy="3216353"/>
        </p:xfrm>
        <a:graphic>
          <a:graphicData uri="http://schemas.openxmlformats.org/drawingml/2006/table">
            <a:tbl>
              <a:tblPr firstRow="1" bandRow="1">
                <a:tableStyleId>{5C22544A-7EE6-4342-B048-85BDC9FD1C3A}</a:tableStyleId>
              </a:tblPr>
              <a:tblGrid>
                <a:gridCol w="1372003"/>
                <a:gridCol w="1463040">
                  <a:extLst>
                    <a:ext uri="{9D8B030D-6E8A-4147-A177-3AD203B41FA5}">
                      <a16:colId xmlns="" xmlns:a16="http://schemas.microsoft.com/office/drawing/2014/main" val="3450668361"/>
                    </a:ext>
                  </a:extLst>
                </a:gridCol>
                <a:gridCol w="1463040">
                  <a:extLst>
                    <a:ext uri="{9D8B030D-6E8A-4147-A177-3AD203B41FA5}">
                      <a16:colId xmlns="" xmlns:a16="http://schemas.microsoft.com/office/drawing/2014/main" val="3347080925"/>
                    </a:ext>
                  </a:extLst>
                </a:gridCol>
                <a:gridCol w="1463040">
                  <a:extLst>
                    <a:ext uri="{9D8B030D-6E8A-4147-A177-3AD203B41FA5}">
                      <a16:colId xmlns="" xmlns:a16="http://schemas.microsoft.com/office/drawing/2014/main" val="1289138644"/>
                    </a:ext>
                  </a:extLst>
                </a:gridCol>
                <a:gridCol w="1463040">
                  <a:extLst>
                    <a:ext uri="{9D8B030D-6E8A-4147-A177-3AD203B41FA5}">
                      <a16:colId xmlns="" xmlns:a16="http://schemas.microsoft.com/office/drawing/2014/main" val="1505372635"/>
                    </a:ext>
                  </a:extLst>
                </a:gridCol>
                <a:gridCol w="1463040">
                  <a:extLst>
                    <a:ext uri="{9D8B030D-6E8A-4147-A177-3AD203B41FA5}">
                      <a16:colId xmlns="" xmlns:a16="http://schemas.microsoft.com/office/drawing/2014/main" val="1968413150"/>
                    </a:ext>
                  </a:extLst>
                </a:gridCol>
              </a:tblGrid>
              <a:tr h="442673">
                <a:tc>
                  <a:txBody>
                    <a:bodyPr/>
                    <a:lstStyle/>
                    <a:p>
                      <a:pPr algn="ctr"/>
                      <a:endParaRPr lang="en-US" sz="1600"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Monday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Tuesday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Wednesday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Thursday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Friday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59023150"/>
                  </a:ext>
                </a:extLst>
              </a:tr>
              <a:tr h="4390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8:00-9:10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sz="1600" b="1" dirty="0" smtClean="0">
                        <a:solidFill>
                          <a:schemeClr val="tx1"/>
                        </a:solidFill>
                        <a:latin typeface="Arial Black" panose="020B0A04020102020204" pitchFamily="34" charset="0"/>
                        <a:ea typeface="Cozy" panose="02000603000000000000" pitchFamily="2" charset="0"/>
                      </a:endParaRPr>
                    </a:p>
                    <a:p>
                      <a:pPr algn="l"/>
                      <a:r>
                        <a:rPr lang="en-US" sz="1600" b="1" dirty="0" smtClean="0">
                          <a:solidFill>
                            <a:schemeClr val="tx1"/>
                          </a:solidFill>
                          <a:latin typeface="Arial Black" panose="020B0A04020102020204" pitchFamily="34" charset="0"/>
                          <a:ea typeface="Cozy" panose="02000603000000000000" pitchFamily="2" charset="0"/>
                        </a:rPr>
                        <a:t>1 - Science</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a:endParaRPr lang="en-US" sz="1600" b="1" dirty="0" smtClean="0">
                        <a:solidFill>
                          <a:schemeClr val="tx1"/>
                        </a:solidFill>
                        <a:latin typeface="Arial Black" panose="020B0A04020102020204" pitchFamily="34" charset="0"/>
                        <a:ea typeface="Cozy" panose="02000603000000000000" pitchFamily="2" charset="0"/>
                      </a:endParaRPr>
                    </a:p>
                    <a:p>
                      <a:pPr algn="l"/>
                      <a:r>
                        <a:rPr lang="en-US" sz="1600" b="1" dirty="0" smtClean="0">
                          <a:solidFill>
                            <a:schemeClr val="tx1"/>
                          </a:solidFill>
                          <a:latin typeface="Arial Black" panose="020B0A04020102020204" pitchFamily="34" charset="0"/>
                          <a:ea typeface="Cozy" panose="02000603000000000000" pitchFamily="2" charset="0"/>
                        </a:rPr>
                        <a:t>5 –</a:t>
                      </a:r>
                      <a:r>
                        <a:rPr lang="en-US" sz="1600" b="1" baseline="0" dirty="0" smtClean="0">
                          <a:solidFill>
                            <a:schemeClr val="tx1"/>
                          </a:solidFill>
                          <a:latin typeface="Arial Black" panose="020B0A04020102020204" pitchFamily="34" charset="0"/>
                          <a:ea typeface="Cozy" panose="02000603000000000000" pitchFamily="2" charset="0"/>
                        </a:rPr>
                        <a:t> </a:t>
                      </a:r>
                      <a:r>
                        <a:rPr lang="en-US" sz="1600" b="1" dirty="0" smtClean="0">
                          <a:solidFill>
                            <a:schemeClr val="tx1"/>
                          </a:solidFill>
                          <a:latin typeface="Arial Black" panose="020B0A04020102020204" pitchFamily="34" charset="0"/>
                          <a:ea typeface="Cozy" panose="02000603000000000000" pitchFamily="2" charset="0"/>
                        </a:rPr>
                        <a:t>Math</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2 – </a:t>
                      </a:r>
                      <a:r>
                        <a:rPr kumimoji="0" lang="en-US" sz="14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STEM</a:t>
                      </a:r>
                      <a:r>
                        <a:rPr kumimoji="0" lang="en-US" sz="16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 / </a:t>
                      </a:r>
                      <a:endParaRPr kumimoji="0" lang="en-US" sz="12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Occupational exploration</a:t>
                      </a:r>
                      <a:endParaRPr kumimoji="0" lang="en-US" sz="1300" b="1" i="0" u="none" strike="noStrike" kern="1200" cap="none" spc="0" normalizeH="0" baseline="0" noProof="0" dirty="0">
                        <a:ln>
                          <a:noFill/>
                        </a:ln>
                        <a:solidFill>
                          <a:prstClr val="black"/>
                        </a:solidFill>
                        <a:effectLst/>
                        <a:uLnTx/>
                        <a:uFillTx/>
                        <a:latin typeface="Arial Black" panose="020B0A04020102020204" pitchFamily="34" charset="0"/>
                        <a:ea typeface="Cozy" panose="02000603000000000000" pitchFamily="2"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a:endParaRPr lang="en-US" sz="1600" b="1" dirty="0" smtClean="0">
                        <a:solidFill>
                          <a:schemeClr val="tx1"/>
                        </a:solidFill>
                        <a:latin typeface="Arial Black" panose="020B0A04020102020204" pitchFamily="34" charset="0"/>
                        <a:ea typeface="Cozy" panose="02000603000000000000" pitchFamily="2" charset="0"/>
                      </a:endParaRPr>
                    </a:p>
                    <a:p>
                      <a:pPr algn="l"/>
                      <a:r>
                        <a:rPr lang="en-US" sz="1600" b="1" dirty="0" smtClean="0">
                          <a:solidFill>
                            <a:schemeClr val="tx1"/>
                          </a:solidFill>
                          <a:latin typeface="Arial Black" panose="020B0A04020102020204" pitchFamily="34" charset="0"/>
                          <a:ea typeface="Cozy" panose="02000603000000000000" pitchFamily="2" charset="0"/>
                        </a:rPr>
                        <a:t>6 - History</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4">
                  <a:txBody>
                    <a:bodyPr/>
                    <a:lstStyle/>
                    <a:p>
                      <a:pPr algn="ctr"/>
                      <a:endParaRPr lang="en-US" sz="1600" b="1" dirty="0" smtClean="0">
                        <a:solidFill>
                          <a:schemeClr val="tx1"/>
                        </a:solidFill>
                        <a:latin typeface="Arial Black" panose="020B0A04020102020204" pitchFamily="34" charset="0"/>
                        <a:ea typeface="Cozy" panose="02000603000000000000" pitchFamily="2" charset="0"/>
                      </a:endParaRPr>
                    </a:p>
                    <a:p>
                      <a:pPr algn="l"/>
                      <a:r>
                        <a:rPr lang="en-US" sz="1200" b="1" dirty="0" smtClean="0">
                          <a:solidFill>
                            <a:schemeClr val="tx1"/>
                          </a:solidFill>
                          <a:latin typeface="Arial Black" panose="020B0A04020102020204" pitchFamily="34" charset="0"/>
                          <a:ea typeface="Cozy" panose="02000603000000000000" pitchFamily="2" charset="0"/>
                        </a:rPr>
                        <a:t>Finish your work.</a:t>
                      </a:r>
                    </a:p>
                    <a:p>
                      <a:pPr algn="l"/>
                      <a:endParaRPr lang="en-US" sz="1200" b="1" dirty="0" smtClean="0">
                        <a:solidFill>
                          <a:schemeClr val="tx1"/>
                        </a:solidFill>
                        <a:latin typeface="Arial Black" panose="020B0A04020102020204" pitchFamily="34" charset="0"/>
                        <a:ea typeface="Cozy" panose="02000603000000000000" pitchFamily="2" charset="0"/>
                      </a:endParaRPr>
                    </a:p>
                    <a:p>
                      <a:pPr marL="0" indent="0" algn="l">
                        <a:buFontTx/>
                        <a:buNone/>
                      </a:pPr>
                      <a:r>
                        <a:rPr lang="en-US" sz="1300" b="1" dirty="0" smtClean="0">
                          <a:solidFill>
                            <a:schemeClr val="tx1"/>
                          </a:solidFill>
                          <a:latin typeface="Arial Black" panose="020B0A04020102020204" pitchFamily="34" charset="0"/>
                          <a:ea typeface="Cozy" panose="02000603000000000000" pitchFamily="2" charset="0"/>
                        </a:rPr>
                        <a:t>Communicate</a:t>
                      </a:r>
                      <a:r>
                        <a:rPr lang="en-US" sz="1300" b="1" baseline="0" dirty="0" smtClean="0">
                          <a:solidFill>
                            <a:schemeClr val="tx1"/>
                          </a:solidFill>
                          <a:latin typeface="Arial Black" panose="020B0A04020102020204" pitchFamily="34" charset="0"/>
                          <a:ea typeface="Cozy" panose="02000603000000000000" pitchFamily="2" charset="0"/>
                        </a:rPr>
                        <a:t> with your teachers.</a:t>
                      </a:r>
                    </a:p>
                    <a:p>
                      <a:pPr marL="0" indent="0" algn="l">
                        <a:buFontTx/>
                        <a:buNone/>
                      </a:pPr>
                      <a:endParaRPr lang="en-US" sz="1300" b="1" baseline="0" dirty="0" smtClean="0">
                        <a:solidFill>
                          <a:schemeClr val="tx1"/>
                        </a:solidFill>
                        <a:latin typeface="Arial Black" panose="020B0A04020102020204" pitchFamily="34" charset="0"/>
                        <a:ea typeface="Cozy" panose="02000603000000000000" pitchFamily="2" charset="0"/>
                      </a:endParaRPr>
                    </a:p>
                    <a:p>
                      <a:pPr marL="0" indent="0" algn="l">
                        <a:buFontTx/>
                        <a:buNone/>
                      </a:pPr>
                      <a:endParaRPr lang="en-US" sz="1200" b="0" dirty="0" smtClean="0">
                        <a:solidFill>
                          <a:schemeClr val="tx1"/>
                        </a:solidFill>
                        <a:latin typeface="Arial Black" panose="020B0A04020102020204" pitchFamily="34" charset="0"/>
                        <a:ea typeface="Cozy" panose="02000603000000000000" pitchFamily="2" charset="0"/>
                      </a:endParaRPr>
                    </a:p>
                    <a:p>
                      <a:pPr algn="ctr"/>
                      <a:endParaRPr lang="en-US" sz="1200" b="0" dirty="0" smtClean="0">
                        <a:solidFill>
                          <a:schemeClr val="tx1"/>
                        </a:solidFill>
                        <a:latin typeface="Arial Black" panose="020B0A04020102020204" pitchFamily="34" charset="0"/>
                        <a:ea typeface="Cozy" panose="02000603000000000000" pitchFamily="2" charset="0"/>
                      </a:endParaRPr>
                    </a:p>
                    <a:p>
                      <a:pPr algn="ct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2673">
                <a:tc>
                  <a:txBody>
                    <a:bodyPr/>
                    <a:lstStyle/>
                    <a:p>
                      <a:pPr algn="ctr"/>
                      <a:endParaRPr lang="en-US" sz="1400" b="1" dirty="0" smtClean="0">
                        <a:solidFill>
                          <a:schemeClr val="tx1"/>
                        </a:solidFill>
                        <a:latin typeface="Arial Black" panose="020B0A04020102020204" pitchFamily="34" charset="0"/>
                        <a:ea typeface="Cozy" panose="02000603000000000000" pitchFamily="2" charset="0"/>
                      </a:endParaRPr>
                    </a:p>
                    <a:p>
                      <a:pPr algn="ctr"/>
                      <a:r>
                        <a:rPr lang="en-US" sz="1400" b="1" dirty="0" smtClean="0">
                          <a:solidFill>
                            <a:schemeClr val="tx1"/>
                          </a:solidFill>
                          <a:latin typeface="Arial Black" panose="020B0A04020102020204" pitchFamily="34" charset="0"/>
                          <a:ea typeface="Cozy" panose="02000603000000000000" pitchFamily="2" charset="0"/>
                        </a:rPr>
                        <a:t>9:10-10:20</a:t>
                      </a:r>
                      <a:endParaRPr lang="en-US" sz="14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600" b="1" dirty="0" smtClean="0">
                          <a:solidFill>
                            <a:schemeClr val="tx1"/>
                          </a:solidFill>
                          <a:latin typeface="Arial Black" panose="020B0A04020102020204" pitchFamily="34" charset="0"/>
                          <a:ea typeface="Cozy" panose="02000603000000000000" pitchFamily="2" charset="0"/>
                        </a:rPr>
                        <a:t>2 – </a:t>
                      </a:r>
                      <a:r>
                        <a:rPr lang="en-US" sz="1400" b="1" dirty="0" smtClean="0">
                          <a:solidFill>
                            <a:schemeClr val="tx1"/>
                          </a:solidFill>
                          <a:latin typeface="Arial Black" panose="020B0A04020102020204" pitchFamily="34" charset="0"/>
                          <a:ea typeface="Cozy" panose="02000603000000000000" pitchFamily="2" charset="0"/>
                        </a:rPr>
                        <a:t>STEM</a:t>
                      </a:r>
                      <a:r>
                        <a:rPr lang="en-US" sz="1600" b="1" dirty="0" smtClean="0">
                          <a:solidFill>
                            <a:schemeClr val="tx1"/>
                          </a:solidFill>
                          <a:latin typeface="Arial Black" panose="020B0A04020102020204" pitchFamily="34" charset="0"/>
                          <a:ea typeface="Cozy" panose="02000603000000000000" pitchFamily="2" charset="0"/>
                        </a:rPr>
                        <a:t> / </a:t>
                      </a:r>
                      <a:endParaRPr lang="en-US" sz="1200" b="1" dirty="0" smtClean="0">
                        <a:solidFill>
                          <a:schemeClr val="tx1"/>
                        </a:solidFill>
                        <a:latin typeface="Arial Black" panose="020B0A04020102020204" pitchFamily="34" charset="0"/>
                        <a:ea typeface="Cozy" panose="02000603000000000000" pitchFamily="2" charset="0"/>
                      </a:endParaRPr>
                    </a:p>
                    <a:p>
                      <a:pPr algn="l"/>
                      <a:r>
                        <a:rPr lang="en-US" sz="1300" b="1" dirty="0" smtClean="0">
                          <a:solidFill>
                            <a:schemeClr val="tx1"/>
                          </a:solidFill>
                          <a:latin typeface="Arial Black" panose="020B0A04020102020204" pitchFamily="34" charset="0"/>
                          <a:ea typeface="Cozy" panose="02000603000000000000" pitchFamily="2" charset="0"/>
                        </a:rPr>
                        <a:t>Occupational</a:t>
                      </a:r>
                      <a:r>
                        <a:rPr lang="en-US" sz="1300" b="1" baseline="0" dirty="0" smtClean="0">
                          <a:solidFill>
                            <a:schemeClr val="tx1"/>
                          </a:solidFill>
                          <a:latin typeface="Arial Black" panose="020B0A04020102020204" pitchFamily="34" charset="0"/>
                          <a:ea typeface="Cozy" panose="02000603000000000000" pitchFamily="2" charset="0"/>
                        </a:rPr>
                        <a:t> exploration</a:t>
                      </a:r>
                      <a:endParaRPr lang="en-US" sz="13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a:endParaRPr lang="en-US" sz="1200" b="1" dirty="0" smtClean="0">
                        <a:solidFill>
                          <a:schemeClr val="tx1"/>
                        </a:solidFill>
                        <a:latin typeface="Arial Black" panose="020B0A04020102020204" pitchFamily="34" charset="0"/>
                        <a:ea typeface="Cozy" panose="02000603000000000000" pitchFamily="2" charset="0"/>
                      </a:endParaRPr>
                    </a:p>
                    <a:p>
                      <a:pPr algn="l"/>
                      <a:r>
                        <a:rPr lang="en-US" sz="1600" b="1" dirty="0" smtClean="0">
                          <a:solidFill>
                            <a:schemeClr val="tx1"/>
                          </a:solidFill>
                          <a:latin typeface="Arial Black" panose="020B0A04020102020204" pitchFamily="34" charset="0"/>
                          <a:ea typeface="Cozy" panose="02000603000000000000" pitchFamily="2" charset="0"/>
                        </a:rPr>
                        <a:t>6 - History</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a:endParaRPr lang="en-US" sz="1200" b="1" dirty="0" smtClean="0">
                        <a:solidFill>
                          <a:schemeClr val="tx1"/>
                        </a:solidFill>
                        <a:latin typeface="Arial Black" panose="020B0A04020102020204" pitchFamily="34" charset="0"/>
                        <a:ea typeface="Cozy" panose="02000603000000000000" pitchFamily="2" charset="0"/>
                      </a:endParaRPr>
                    </a:p>
                    <a:p>
                      <a:pPr algn="l"/>
                      <a:r>
                        <a:rPr lang="en-US" sz="1600" b="1" dirty="0" smtClean="0">
                          <a:solidFill>
                            <a:schemeClr val="tx1"/>
                          </a:solidFill>
                          <a:latin typeface="Arial Black" panose="020B0A04020102020204" pitchFamily="34" charset="0"/>
                          <a:ea typeface="Cozy" panose="02000603000000000000" pitchFamily="2" charset="0"/>
                        </a:rPr>
                        <a:t>3 - Spanish</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a:r>
                        <a:rPr lang="en-US" sz="1600" b="1" dirty="0" smtClean="0">
                          <a:solidFill>
                            <a:schemeClr val="tx1"/>
                          </a:solidFill>
                          <a:latin typeface="Arial Black" panose="020B0A04020102020204" pitchFamily="34" charset="0"/>
                          <a:ea typeface="Cozy" panose="02000603000000000000" pitchFamily="2" charset="0"/>
                        </a:rPr>
                        <a:t>7</a:t>
                      </a:r>
                      <a:r>
                        <a:rPr lang="en-US" sz="1600" b="1" baseline="0" dirty="0" smtClean="0">
                          <a:solidFill>
                            <a:schemeClr val="tx1"/>
                          </a:solidFill>
                          <a:latin typeface="Arial Black" panose="020B0A04020102020204" pitchFamily="34" charset="0"/>
                          <a:ea typeface="Cozy" panose="02000603000000000000" pitchFamily="2" charset="0"/>
                        </a:rPr>
                        <a:t> - Oratory</a:t>
                      </a:r>
                      <a:r>
                        <a:rPr lang="en-US" sz="1600" b="1" dirty="0" smtClean="0">
                          <a:solidFill>
                            <a:schemeClr val="tx1"/>
                          </a:solidFill>
                          <a:latin typeface="Arial Black" panose="020B0A04020102020204" pitchFamily="34" charset="0"/>
                          <a:ea typeface="Cozy" panose="02000603000000000000" pitchFamily="2" charset="0"/>
                        </a:rPr>
                        <a:t>       </a:t>
                      </a:r>
                    </a:p>
                    <a:p>
                      <a:pPr algn="l"/>
                      <a:r>
                        <a:rPr lang="en-US" sz="1600" b="1" baseline="0" dirty="0" smtClean="0">
                          <a:solidFill>
                            <a:schemeClr val="tx1"/>
                          </a:solidFill>
                          <a:latin typeface="Arial Black" panose="020B0A04020102020204" pitchFamily="34" charset="0"/>
                          <a:ea typeface="Cozy" panose="02000603000000000000" pitchFamily="2" charset="0"/>
                        </a:rPr>
                        <a:t>    </a:t>
                      </a:r>
                      <a:r>
                        <a:rPr lang="en-US" sz="1600" b="1" dirty="0" smtClean="0">
                          <a:solidFill>
                            <a:schemeClr val="tx1"/>
                          </a:solidFill>
                          <a:latin typeface="Arial Black" panose="020B0A04020102020204" pitchFamily="34" charset="0"/>
                          <a:ea typeface="Cozy" panose="02000603000000000000" pitchFamily="2" charset="0"/>
                        </a:rPr>
                        <a:t>/</a:t>
                      </a:r>
                      <a:r>
                        <a:rPr lang="en-US" sz="1600" b="1" baseline="0" dirty="0" smtClean="0">
                          <a:solidFill>
                            <a:schemeClr val="tx1"/>
                          </a:solidFill>
                          <a:latin typeface="Arial Black" panose="020B0A04020102020204" pitchFamily="34" charset="0"/>
                          <a:ea typeface="Cozy" panose="02000603000000000000" pitchFamily="2" charset="0"/>
                        </a:rPr>
                        <a:t> Health</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FF"/>
                    </a:solidFill>
                  </a:tcPr>
                </a:tc>
                <a:tc vMerge="1">
                  <a:txBody>
                    <a:bodyPr/>
                    <a:lstStyle/>
                    <a:p>
                      <a:pPr algn="ct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2673">
                <a:tc>
                  <a:txBody>
                    <a:bodyPr/>
                    <a:lstStyle/>
                    <a:p>
                      <a:pPr algn="ctr"/>
                      <a:endParaRPr lang="en-US" sz="1400" b="1" dirty="0" smtClean="0">
                        <a:solidFill>
                          <a:schemeClr val="tx1"/>
                        </a:solidFill>
                        <a:latin typeface="Arial Black" panose="020B0A04020102020204" pitchFamily="34" charset="0"/>
                        <a:ea typeface="Cozy" panose="02000603000000000000" pitchFamily="2" charset="0"/>
                      </a:endParaRPr>
                    </a:p>
                    <a:p>
                      <a:pPr algn="ctr"/>
                      <a:r>
                        <a:rPr lang="en-US" sz="1400" b="1" dirty="0" smtClean="0">
                          <a:solidFill>
                            <a:schemeClr val="tx1"/>
                          </a:solidFill>
                          <a:latin typeface="Arial Black" panose="020B0A04020102020204" pitchFamily="34" charset="0"/>
                          <a:ea typeface="Cozy" panose="02000603000000000000" pitchFamily="2" charset="0"/>
                        </a:rPr>
                        <a:t>10:20-11:30</a:t>
                      </a:r>
                      <a:endParaRPr lang="en-US" sz="14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sz="1200" b="1" dirty="0" smtClean="0">
                        <a:solidFill>
                          <a:schemeClr val="tx1"/>
                        </a:solidFill>
                        <a:latin typeface="Arial Black" panose="020B0A04020102020204" pitchFamily="34" charset="0"/>
                        <a:ea typeface="Cozy" panose="02000603000000000000" pitchFamily="2" charset="0"/>
                      </a:endParaRPr>
                    </a:p>
                    <a:p>
                      <a:pPr algn="l"/>
                      <a:r>
                        <a:rPr lang="en-US" sz="1600" b="1" dirty="0" smtClean="0">
                          <a:solidFill>
                            <a:schemeClr val="tx1"/>
                          </a:solidFill>
                          <a:latin typeface="Arial Black" panose="020B0A04020102020204" pitchFamily="34" charset="0"/>
                          <a:ea typeface="Cozy" panose="02000603000000000000" pitchFamily="2" charset="0"/>
                        </a:rPr>
                        <a:t>3 - Spanish</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a:r>
                        <a:rPr lang="en-US" sz="1600" b="1" dirty="0" smtClean="0">
                          <a:solidFill>
                            <a:schemeClr val="tx1"/>
                          </a:solidFill>
                          <a:latin typeface="Arial Black" panose="020B0A04020102020204" pitchFamily="34" charset="0"/>
                          <a:ea typeface="Cozy" panose="02000603000000000000" pitchFamily="2" charset="0"/>
                        </a:rPr>
                        <a:t>7 - Oratory </a:t>
                      </a:r>
                    </a:p>
                    <a:p>
                      <a:pPr algn="l"/>
                      <a:r>
                        <a:rPr lang="en-US" sz="1600" b="1" baseline="0" dirty="0" smtClean="0">
                          <a:solidFill>
                            <a:schemeClr val="tx1"/>
                          </a:solidFill>
                          <a:latin typeface="Arial Black" panose="020B0A04020102020204" pitchFamily="34" charset="0"/>
                          <a:ea typeface="Cozy" panose="02000603000000000000" pitchFamily="2" charset="0"/>
                        </a:rPr>
                        <a:t>    </a:t>
                      </a:r>
                      <a:r>
                        <a:rPr lang="en-US" sz="1600" b="1" dirty="0" smtClean="0">
                          <a:solidFill>
                            <a:schemeClr val="tx1"/>
                          </a:solidFill>
                          <a:latin typeface="Arial Black" panose="020B0A04020102020204" pitchFamily="34" charset="0"/>
                          <a:ea typeface="Cozy" panose="02000603000000000000" pitchFamily="2" charset="0"/>
                        </a:rPr>
                        <a:t>/ Health</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FF"/>
                    </a:solidFill>
                  </a:tcPr>
                </a:tc>
                <a:tc>
                  <a:txBody>
                    <a:bodyPr/>
                    <a:lstStyle/>
                    <a:p>
                      <a:pPr algn="l"/>
                      <a:endParaRPr lang="en-US" sz="1200" b="1" dirty="0" smtClean="0">
                        <a:solidFill>
                          <a:schemeClr val="tx1"/>
                        </a:solidFill>
                        <a:latin typeface="Arial Black" panose="020B0A04020102020204" pitchFamily="34" charset="0"/>
                        <a:ea typeface="Cozy" panose="02000603000000000000" pitchFamily="2" charset="0"/>
                      </a:endParaRPr>
                    </a:p>
                    <a:p>
                      <a:pPr algn="l"/>
                      <a:r>
                        <a:rPr lang="en-US" sz="1600" b="1" dirty="0" smtClean="0">
                          <a:solidFill>
                            <a:schemeClr val="tx1"/>
                          </a:solidFill>
                          <a:latin typeface="Arial Black" panose="020B0A04020102020204" pitchFamily="34" charset="0"/>
                          <a:ea typeface="Cozy" panose="02000603000000000000" pitchFamily="2" charset="0"/>
                        </a:rPr>
                        <a:t>4 - English</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tc>
                  <a:txBody>
                    <a:bodyPr/>
                    <a:lstStyle/>
                    <a:p>
                      <a:pPr algn="l"/>
                      <a:endParaRPr lang="en-US" sz="1200" b="1" dirty="0" smtClean="0">
                        <a:solidFill>
                          <a:schemeClr val="tx1"/>
                        </a:solidFill>
                        <a:latin typeface="Arial Black" panose="020B0A04020102020204" pitchFamily="34" charset="0"/>
                        <a:ea typeface="Cozy" panose="02000603000000000000" pitchFamily="2" charset="0"/>
                      </a:endParaRPr>
                    </a:p>
                    <a:p>
                      <a:pPr algn="l"/>
                      <a:r>
                        <a:rPr lang="en-US" sz="1600" b="1" dirty="0" smtClean="0">
                          <a:solidFill>
                            <a:schemeClr val="tx1"/>
                          </a:solidFill>
                          <a:latin typeface="Arial Black" panose="020B0A04020102020204" pitchFamily="34" charset="0"/>
                          <a:ea typeface="Cozy" panose="02000603000000000000" pitchFamily="2" charset="0"/>
                        </a:rPr>
                        <a:t>1 - Science</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vMerge="1">
                  <a:txBody>
                    <a:bodyPr/>
                    <a:lstStyle/>
                    <a:p>
                      <a:pPr algn="ct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95836">
                <a:tc>
                  <a:txBody>
                    <a:bodyPr/>
                    <a:lstStyle/>
                    <a:p>
                      <a:pPr marL="0" indent="0">
                        <a:buFontTx/>
                        <a:buNone/>
                      </a:pPr>
                      <a:endParaRPr lang="en-US" sz="1600" b="1" dirty="0" smtClean="0">
                        <a:latin typeface="Arial" panose="020B0604020202020204" pitchFamily="34" charset="0"/>
                        <a:cs typeface="Arial" panose="020B0604020202020204" pitchFamily="34" charset="0"/>
                      </a:endParaRPr>
                    </a:p>
                    <a:p>
                      <a:pPr marL="0" indent="0">
                        <a:buFontTx/>
                        <a:buNone/>
                      </a:pPr>
                      <a:r>
                        <a:rPr lang="en-US" sz="1600" b="1" dirty="0" smtClean="0">
                          <a:latin typeface="Arial" panose="020B0604020202020204" pitchFamily="34" charset="0"/>
                          <a:cs typeface="Arial" panose="020B0604020202020204" pitchFamily="34" charset="0"/>
                        </a:rPr>
                        <a:t>11:30-12:40</a:t>
                      </a:r>
                      <a:endParaRPr lang="en-US" sz="1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endParaRPr lang="en-US" sz="1200" b="1" dirty="0" smtClean="0">
                        <a:latin typeface="Arial Black" panose="020B0A04020102020204" pitchFamily="34" charset="0"/>
                        <a:cs typeface="Arial" panose="020B0604020202020204" pitchFamily="34" charset="0"/>
                      </a:endParaRPr>
                    </a:p>
                    <a:p>
                      <a:pPr marL="0" indent="0" algn="l">
                        <a:buFontTx/>
                        <a:buNone/>
                      </a:pPr>
                      <a:r>
                        <a:rPr lang="en-US" sz="1600" b="1" dirty="0" smtClean="0">
                          <a:latin typeface="Arial Black" panose="020B0A04020102020204" pitchFamily="34" charset="0"/>
                          <a:cs typeface="Arial" panose="020B0604020202020204" pitchFamily="34" charset="0"/>
                        </a:rPr>
                        <a:t>4 - English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smtClean="0">
                        <a:latin typeface="Arial Black" panose="020B0A040201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Black" panose="020B0A04020102020204" pitchFamily="34" charset="0"/>
                          <a:cs typeface="Arial" panose="020B0604020202020204" pitchFamily="34" charset="0"/>
                        </a:rPr>
                        <a:t>1 - Science</a:t>
                      </a:r>
                      <a:endParaRPr lang="en-US" sz="1600" b="1" dirty="0">
                        <a:latin typeface="Arial Black" panose="020B0A04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smtClean="0">
                        <a:latin typeface="Arial Black" panose="020B0A040201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Black" panose="020B0A04020102020204" pitchFamily="34" charset="0"/>
                          <a:cs typeface="Arial" panose="020B0604020202020204" pitchFamily="34" charset="0"/>
                        </a:rPr>
                        <a:t>5 - Math</a:t>
                      </a:r>
                      <a:endParaRPr lang="en-US" sz="1600" b="1" dirty="0">
                        <a:latin typeface="Arial Black" panose="020B0A04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2 – </a:t>
                      </a:r>
                      <a:r>
                        <a:rPr kumimoji="0" lang="en-US" sz="14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STEM</a:t>
                      </a:r>
                      <a:r>
                        <a:rPr kumimoji="0" lang="en-US" sz="16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 / </a:t>
                      </a:r>
                      <a:endParaRPr kumimoji="0" lang="en-US" sz="12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Occupational exploration</a:t>
                      </a:r>
                      <a:endParaRPr kumimoji="0" lang="en-US" sz="1300" b="1" i="0" u="none" strike="noStrike" kern="1200" cap="none" spc="0" normalizeH="0" baseline="0" noProof="0" dirty="0">
                        <a:ln>
                          <a:noFill/>
                        </a:ln>
                        <a:solidFill>
                          <a:prstClr val="black"/>
                        </a:solidFill>
                        <a:effectLst/>
                        <a:uLnTx/>
                        <a:uFillTx/>
                        <a:latin typeface="Arial Black" panose="020B0A04020102020204" pitchFamily="34" charset="0"/>
                        <a:ea typeface="Cozy" panose="02000603000000000000" pitchFamily="2"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vMerge="1">
                  <a:txBody>
                    <a:bodyPr/>
                    <a:lstStyle/>
                    <a:p>
                      <a:pPr marL="0" indent="0" algn="ctr">
                        <a:buFontTx/>
                        <a:buNone/>
                      </a:pPr>
                      <a:endParaRPr lang="en-US" sz="1600" b="1" dirty="0">
                        <a:latin typeface="Arial Black" panose="020B0A04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453545218"/>
                  </a:ext>
                </a:extLst>
              </a:tr>
            </a:tbl>
          </a:graphicData>
        </a:graphic>
      </p:graphicFrame>
    </p:spTree>
    <p:extLst>
      <p:ext uri="{BB962C8B-B14F-4D97-AF65-F5344CB8AC3E}">
        <p14:creationId xmlns:p14="http://schemas.microsoft.com/office/powerpoint/2010/main" val="2605095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F1FD482A-1A98-43DA-92E5-DBA3E47FC3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 xmlns:a16="http://schemas.microsoft.com/office/drawing/2014/main" id="{692DEB11-3D11-4581-817A-F297086BC138}"/>
              </a:ext>
            </a:extLst>
          </p:cNvPr>
          <p:cNvSpPr/>
          <p:nvPr/>
        </p:nvSpPr>
        <p:spPr>
          <a:xfrm>
            <a:off x="2539999" y="1157513"/>
            <a:ext cx="8824651" cy="1138773"/>
          </a:xfrm>
          <a:prstGeom prst="rect">
            <a:avLst/>
          </a:prstGeom>
        </p:spPr>
        <p:txBody>
          <a:bodyPr wrap="square">
            <a:spAutoFit/>
          </a:bodyPr>
          <a:lstStyle/>
          <a:p>
            <a:pPr algn="ctr"/>
            <a:r>
              <a:rPr lang="en-US" sz="4000" dirty="0" smtClean="0">
                <a:solidFill>
                  <a:prstClr val="black"/>
                </a:solidFill>
                <a:latin typeface="Arial Black" panose="020B0A04020102020204" pitchFamily="34" charset="0"/>
                <a:ea typeface="TTGScrambledEggs" panose="02000603000000000000" pitchFamily="2" charset="0"/>
              </a:rPr>
              <a:t>Carmen’s Class Schedule </a:t>
            </a:r>
          </a:p>
          <a:p>
            <a:pPr algn="ctr"/>
            <a:r>
              <a:rPr lang="en-US" sz="2800" dirty="0" smtClean="0">
                <a:solidFill>
                  <a:prstClr val="black"/>
                </a:solidFill>
                <a:latin typeface="Arial Black" panose="020B0A04020102020204" pitchFamily="34" charset="0"/>
                <a:ea typeface="TTGScrambledEggs" panose="02000603000000000000" pitchFamily="2" charset="0"/>
              </a:rPr>
              <a:t>August  24 – 28, 2020</a:t>
            </a:r>
            <a:endParaRPr lang="en-US" sz="2800" dirty="0">
              <a:solidFill>
                <a:prstClr val="black"/>
              </a:solidFill>
              <a:latin typeface="Arial Black" panose="020B0A04020102020204" pitchFamily="34" charset="0"/>
              <a:ea typeface="TTGScrambledEggs" panose="02000603000000000000" pitchFamily="2" charset="0"/>
            </a:endParaRPr>
          </a:p>
        </p:txBody>
      </p:sp>
      <p:graphicFrame>
        <p:nvGraphicFramePr>
          <p:cNvPr id="7" name="Table 12">
            <a:extLst>
              <a:ext uri="{FF2B5EF4-FFF2-40B4-BE49-F238E27FC236}">
                <a16:creationId xmlns="" xmlns:a16="http://schemas.microsoft.com/office/drawing/2014/main" id="{1CD3FFB6-9689-40D0-8127-B41531D2D434}"/>
              </a:ext>
            </a:extLst>
          </p:cNvPr>
          <p:cNvGraphicFramePr>
            <a:graphicFrameLocks noGrp="1"/>
          </p:cNvGraphicFramePr>
          <p:nvPr>
            <p:extLst>
              <p:ext uri="{D42A27DB-BD31-4B8C-83A1-F6EECF244321}">
                <p14:modId xmlns:p14="http://schemas.microsoft.com/office/powerpoint/2010/main" val="1967800525"/>
              </p:ext>
            </p:extLst>
          </p:nvPr>
        </p:nvGraphicFramePr>
        <p:xfrm>
          <a:off x="1091939" y="2659744"/>
          <a:ext cx="8687203" cy="2684429"/>
        </p:xfrm>
        <a:graphic>
          <a:graphicData uri="http://schemas.openxmlformats.org/drawingml/2006/table">
            <a:tbl>
              <a:tblPr firstRow="1" bandRow="1">
                <a:tableStyleId>{5C22544A-7EE6-4342-B048-85BDC9FD1C3A}</a:tableStyleId>
              </a:tblPr>
              <a:tblGrid>
                <a:gridCol w="1372003"/>
                <a:gridCol w="1463040">
                  <a:extLst>
                    <a:ext uri="{9D8B030D-6E8A-4147-A177-3AD203B41FA5}">
                      <a16:colId xmlns="" xmlns:a16="http://schemas.microsoft.com/office/drawing/2014/main" val="3450668361"/>
                    </a:ext>
                  </a:extLst>
                </a:gridCol>
                <a:gridCol w="1463040">
                  <a:extLst>
                    <a:ext uri="{9D8B030D-6E8A-4147-A177-3AD203B41FA5}">
                      <a16:colId xmlns="" xmlns:a16="http://schemas.microsoft.com/office/drawing/2014/main" val="3347080925"/>
                    </a:ext>
                  </a:extLst>
                </a:gridCol>
                <a:gridCol w="1463040">
                  <a:extLst>
                    <a:ext uri="{9D8B030D-6E8A-4147-A177-3AD203B41FA5}">
                      <a16:colId xmlns="" xmlns:a16="http://schemas.microsoft.com/office/drawing/2014/main" val="1289138644"/>
                    </a:ext>
                  </a:extLst>
                </a:gridCol>
                <a:gridCol w="1463040">
                  <a:extLst>
                    <a:ext uri="{9D8B030D-6E8A-4147-A177-3AD203B41FA5}">
                      <a16:colId xmlns="" xmlns:a16="http://schemas.microsoft.com/office/drawing/2014/main" val="1505372635"/>
                    </a:ext>
                  </a:extLst>
                </a:gridCol>
                <a:gridCol w="1463040">
                  <a:extLst>
                    <a:ext uri="{9D8B030D-6E8A-4147-A177-3AD203B41FA5}">
                      <a16:colId xmlns="" xmlns:a16="http://schemas.microsoft.com/office/drawing/2014/main" val="1968413150"/>
                    </a:ext>
                  </a:extLst>
                </a:gridCol>
              </a:tblGrid>
              <a:tr h="442673">
                <a:tc>
                  <a:txBody>
                    <a:bodyPr/>
                    <a:lstStyle/>
                    <a:p>
                      <a:pPr algn="ctr"/>
                      <a:endParaRPr lang="en-US" sz="1600"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Monday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Tuesday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Wednesday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Thursday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Friday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59023150"/>
                  </a:ext>
                </a:extLst>
              </a:tr>
              <a:tr h="4390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latin typeface="Arial Black" panose="020B0A040201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Black" panose="020B0A04020102020204" pitchFamily="34" charset="0"/>
                          <a:cs typeface="Arial" panose="020B0604020202020204" pitchFamily="34" charset="0"/>
                        </a:rPr>
                        <a:t>8:00 - 9:10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100" b="1" dirty="0" smtClean="0">
                        <a:solidFill>
                          <a:schemeClr val="tx1"/>
                        </a:solidFill>
                        <a:latin typeface="Arial Black" panose="020B0A04020102020204" pitchFamily="34" charset="0"/>
                        <a:ea typeface="Cozy" panose="02000603000000000000" pitchFamily="2" charset="0"/>
                      </a:endParaRPr>
                    </a:p>
                    <a:p>
                      <a:pPr algn="ctr"/>
                      <a:r>
                        <a:rPr lang="en-US" sz="1800" b="1" dirty="0" smtClean="0">
                          <a:solidFill>
                            <a:schemeClr val="tx1"/>
                          </a:solidFill>
                          <a:latin typeface="Arial Black" panose="020B0A04020102020204" pitchFamily="34" charset="0"/>
                          <a:ea typeface="Cozy" panose="02000603000000000000" pitchFamily="2" charset="0"/>
                        </a:rPr>
                        <a:t>8 - 2</a:t>
                      </a:r>
                      <a:endParaRPr lang="en-US" sz="18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800" b="1" dirty="0" smtClean="0">
                          <a:solidFill>
                            <a:schemeClr val="tx1"/>
                          </a:solidFill>
                          <a:latin typeface="Arial Black" panose="020B0A04020102020204" pitchFamily="34" charset="0"/>
                          <a:ea typeface="Cozy" panose="02000603000000000000" pitchFamily="2" charset="0"/>
                        </a:rPr>
                        <a:t>9 - 1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CP</a:t>
                      </a:r>
                      <a:endParaRPr kumimoji="0" lang="en-US" sz="1800" b="1" i="0" u="none" strike="noStrike" kern="1200" cap="none" spc="0" normalizeH="0" baseline="0" noProof="0" dirty="0">
                        <a:ln>
                          <a:noFill/>
                        </a:ln>
                        <a:solidFill>
                          <a:prstClr val="black"/>
                        </a:solidFill>
                        <a:effectLst/>
                        <a:uLnTx/>
                        <a:uFillTx/>
                        <a:latin typeface="Arial Black" panose="020B0A04020102020204" pitchFamily="34" charset="0"/>
                        <a:ea typeface="Cozy" panose="02000603000000000000" pitchFamily="2"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800" b="1" dirty="0" smtClean="0">
                          <a:solidFill>
                            <a:schemeClr val="tx1"/>
                          </a:solidFill>
                          <a:latin typeface="Arial Black" panose="020B0A04020102020204" pitchFamily="34" charset="0"/>
                          <a:ea typeface="Cozy" panose="02000603000000000000" pitchFamily="2" charset="0"/>
                        </a:rPr>
                        <a:t>9 -</a:t>
                      </a:r>
                      <a:r>
                        <a:rPr lang="en-US" sz="1800" b="1" baseline="0" dirty="0" smtClean="0">
                          <a:solidFill>
                            <a:schemeClr val="tx1"/>
                          </a:solidFill>
                          <a:latin typeface="Arial Black" panose="020B0A04020102020204" pitchFamily="34" charset="0"/>
                          <a:ea typeface="Cozy" panose="02000603000000000000" pitchFamily="2" charset="0"/>
                        </a:rPr>
                        <a:t> </a:t>
                      </a:r>
                      <a:r>
                        <a:rPr lang="en-US" sz="1800" b="1" dirty="0" smtClean="0">
                          <a:solidFill>
                            <a:schemeClr val="tx1"/>
                          </a:solidFill>
                          <a:latin typeface="Arial Black" panose="020B0A04020102020204" pitchFamily="34" charset="0"/>
                          <a:ea typeface="Cozy" panose="02000603000000000000" pitchFamily="2" charset="0"/>
                        </a:rPr>
                        <a:t>3</a:t>
                      </a:r>
                      <a:endParaRPr lang="en-US" sz="18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200" b="1" dirty="0" smtClean="0">
                          <a:solidFill>
                            <a:schemeClr val="tx1"/>
                          </a:solidFill>
                          <a:latin typeface="Arial Black" panose="020B0A04020102020204" pitchFamily="34" charset="0"/>
                          <a:ea typeface="Cozy" panose="02000603000000000000" pitchFamily="2" charset="0"/>
                        </a:rPr>
                        <a:t>Administrative work</a:t>
                      </a:r>
                    </a:p>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200" b="1" dirty="0" smtClean="0">
                          <a:solidFill>
                            <a:schemeClr val="tx1"/>
                          </a:solidFill>
                          <a:latin typeface="Arial Black" panose="020B0A04020102020204" pitchFamily="34" charset="0"/>
                          <a:ea typeface="Cozy" panose="02000603000000000000" pitchFamily="2" charset="0"/>
                        </a:rPr>
                        <a:t>Answer questions</a:t>
                      </a:r>
                    </a:p>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200" b="1" dirty="0" smtClean="0">
                          <a:solidFill>
                            <a:schemeClr val="tx1"/>
                          </a:solidFill>
                          <a:latin typeface="Arial Black" panose="020B0A04020102020204" pitchFamily="34" charset="0"/>
                          <a:ea typeface="Cozy" panose="02000603000000000000" pitchFamily="2" charset="0"/>
                        </a:rPr>
                        <a:t>Work</a:t>
                      </a:r>
                      <a:r>
                        <a:rPr lang="en-US" sz="1200" b="1" baseline="0" dirty="0" smtClean="0">
                          <a:solidFill>
                            <a:schemeClr val="tx1"/>
                          </a:solidFill>
                          <a:latin typeface="Arial Black" panose="020B0A04020102020204" pitchFamily="34" charset="0"/>
                          <a:ea typeface="Cozy" panose="02000603000000000000" pitchFamily="2" charset="0"/>
                        </a:rPr>
                        <a:t> with PC students</a:t>
                      </a:r>
                      <a:endParaRPr lang="en-US" sz="12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2673">
                <a:tc>
                  <a:txBody>
                    <a:bodyPr/>
                    <a:lstStyle/>
                    <a:p>
                      <a:pPr algn="ctr"/>
                      <a:endParaRPr lang="en-US" sz="1400" b="1" dirty="0" smtClean="0">
                        <a:solidFill>
                          <a:schemeClr val="tx1"/>
                        </a:solidFill>
                        <a:latin typeface="Arial Black" panose="020B0A04020102020204" pitchFamily="34" charset="0"/>
                        <a:ea typeface="Cozy" panose="02000603000000000000" pitchFamily="2" charset="0"/>
                      </a:endParaRPr>
                    </a:p>
                    <a:p>
                      <a:pPr algn="ctr"/>
                      <a:r>
                        <a:rPr lang="en-US" sz="1400" b="1" dirty="0" smtClean="0">
                          <a:solidFill>
                            <a:schemeClr val="tx1"/>
                          </a:solidFill>
                          <a:latin typeface="Arial Black" panose="020B0A04020102020204" pitchFamily="34" charset="0"/>
                          <a:ea typeface="Cozy" panose="02000603000000000000" pitchFamily="2" charset="0"/>
                        </a:rPr>
                        <a:t>9:10 - 10:20</a:t>
                      </a:r>
                      <a:endParaRPr lang="en-US" sz="14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800" b="1" dirty="0" smtClean="0">
                          <a:solidFill>
                            <a:schemeClr val="tx1"/>
                          </a:solidFill>
                          <a:latin typeface="Arial Black" panose="020B0A04020102020204" pitchFamily="34" charset="0"/>
                          <a:ea typeface="Cozy" panose="02000603000000000000" pitchFamily="2" charset="0"/>
                        </a:rPr>
                        <a:t>CP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800" b="1" dirty="0" smtClean="0">
                          <a:solidFill>
                            <a:schemeClr val="tx1"/>
                          </a:solidFill>
                          <a:latin typeface="Arial Black" panose="020B0A04020102020204" pitchFamily="34" charset="0"/>
                          <a:ea typeface="Cozy" panose="02000603000000000000" pitchFamily="2" charset="0"/>
                        </a:rPr>
                        <a:t>9 - 3</a:t>
                      </a:r>
                      <a:endParaRPr lang="en-US" sz="18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800" b="1" dirty="0" smtClean="0">
                          <a:solidFill>
                            <a:schemeClr val="tx1"/>
                          </a:solidFill>
                          <a:latin typeface="Arial Black" panose="020B0A04020102020204" pitchFamily="34" charset="0"/>
                          <a:ea typeface="Cozy" panose="02000603000000000000" pitchFamily="2" charset="0"/>
                        </a:rPr>
                        <a:t>10-1</a:t>
                      </a:r>
                      <a:endParaRPr lang="en-US" sz="18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800" b="1" dirty="0" smtClean="0">
                          <a:solidFill>
                            <a:schemeClr val="tx1"/>
                          </a:solidFill>
                          <a:latin typeface="Arial Black" panose="020B0A04020102020204" pitchFamily="34" charset="0"/>
                          <a:ea typeface="Cozy" panose="02000603000000000000" pitchFamily="2" charset="0"/>
                        </a:rPr>
                        <a:t>PI</a:t>
                      </a:r>
                      <a:endParaRPr lang="en-US" sz="18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8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2673">
                <a:tc>
                  <a:txBody>
                    <a:bodyPr/>
                    <a:lstStyle/>
                    <a:p>
                      <a:pPr algn="ctr"/>
                      <a:endParaRPr lang="en-US" sz="1300" b="1" dirty="0" smtClean="0">
                        <a:solidFill>
                          <a:schemeClr val="tx1"/>
                        </a:solidFill>
                        <a:latin typeface="Arial Black" panose="020B0A04020102020204" pitchFamily="34" charset="0"/>
                        <a:ea typeface="Cozy" panose="02000603000000000000" pitchFamily="2" charset="0"/>
                      </a:endParaRPr>
                    </a:p>
                    <a:p>
                      <a:pPr algn="ctr"/>
                      <a:r>
                        <a:rPr lang="en-US" sz="1300" b="1" dirty="0" smtClean="0">
                          <a:solidFill>
                            <a:schemeClr val="tx1"/>
                          </a:solidFill>
                          <a:latin typeface="Arial Black" panose="020B0A04020102020204" pitchFamily="34" charset="0"/>
                          <a:ea typeface="Cozy" panose="02000603000000000000" pitchFamily="2" charset="0"/>
                        </a:rPr>
                        <a:t>10:20 - 11:30</a:t>
                      </a:r>
                      <a:endParaRPr lang="en-US" sz="13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800" b="1" dirty="0" smtClean="0">
                          <a:solidFill>
                            <a:schemeClr val="tx1"/>
                          </a:solidFill>
                          <a:latin typeface="Arial Black" panose="020B0A04020102020204" pitchFamily="34" charset="0"/>
                          <a:ea typeface="Cozy" panose="02000603000000000000" pitchFamily="2" charset="0"/>
                        </a:rPr>
                        <a:t>10 - 1</a:t>
                      </a:r>
                      <a:endParaRPr lang="en-US" sz="18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800" b="1" dirty="0" smtClean="0">
                          <a:solidFill>
                            <a:schemeClr val="tx1"/>
                          </a:solidFill>
                          <a:latin typeface="Arial Black" panose="020B0A04020102020204" pitchFamily="34" charset="0"/>
                          <a:ea typeface="Cozy" panose="02000603000000000000" pitchFamily="2" charset="0"/>
                        </a:rPr>
                        <a:t>PI</a:t>
                      </a:r>
                      <a:endParaRPr lang="en-US" sz="18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800" b="1" dirty="0" smtClean="0">
                          <a:solidFill>
                            <a:schemeClr val="tx1"/>
                          </a:solidFill>
                          <a:latin typeface="Arial Black" panose="020B0A04020102020204" pitchFamily="34" charset="0"/>
                          <a:ea typeface="Cozy" panose="02000603000000000000" pitchFamily="2" charset="0"/>
                        </a:rPr>
                        <a:t>9-2</a:t>
                      </a:r>
                      <a:endParaRPr lang="en-US" sz="18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800" b="1" dirty="0" smtClean="0">
                          <a:solidFill>
                            <a:schemeClr val="tx1"/>
                          </a:solidFill>
                          <a:latin typeface="Arial Black" panose="020B0A04020102020204" pitchFamily="34" charset="0"/>
                          <a:ea typeface="Cozy" panose="02000603000000000000" pitchFamily="2" charset="0"/>
                        </a:rPr>
                        <a:t>8</a:t>
                      </a:r>
                      <a:r>
                        <a:rPr lang="en-US" sz="1800" b="1" baseline="0" dirty="0" smtClean="0">
                          <a:solidFill>
                            <a:schemeClr val="tx1"/>
                          </a:solidFill>
                          <a:latin typeface="Arial Black" panose="020B0A04020102020204" pitchFamily="34" charset="0"/>
                          <a:ea typeface="Cozy" panose="02000603000000000000" pitchFamily="2" charset="0"/>
                        </a:rPr>
                        <a:t> - </a:t>
                      </a:r>
                      <a:r>
                        <a:rPr lang="en-US" sz="1800" b="1" dirty="0" smtClean="0">
                          <a:solidFill>
                            <a:schemeClr val="tx1"/>
                          </a:solidFill>
                          <a:latin typeface="Arial Black" panose="020B0A04020102020204" pitchFamily="34" charset="0"/>
                          <a:ea typeface="Cozy" panose="02000603000000000000" pitchFamily="2" charset="0"/>
                        </a:rPr>
                        <a:t>2</a:t>
                      </a:r>
                      <a:endParaRPr lang="en-US" sz="18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8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95836">
                <a:tc>
                  <a:txBody>
                    <a:bodyPr/>
                    <a:lstStyle/>
                    <a:p>
                      <a:pPr marL="0" indent="0">
                        <a:buFontTx/>
                        <a:buNone/>
                      </a:pPr>
                      <a:endParaRPr lang="en-US" sz="1400" b="1" dirty="0" smtClean="0">
                        <a:latin typeface="Arial Black" panose="020B0A04020102020204" pitchFamily="34" charset="0"/>
                        <a:cs typeface="Arial" panose="020B0604020202020204" pitchFamily="34" charset="0"/>
                      </a:endParaRPr>
                    </a:p>
                    <a:p>
                      <a:pPr marL="0" indent="0">
                        <a:buFontTx/>
                        <a:buNone/>
                      </a:pPr>
                      <a:r>
                        <a:rPr lang="en-US" sz="1300" b="1" dirty="0" smtClean="0">
                          <a:latin typeface="Arial Black" panose="020B0A04020102020204" pitchFamily="34" charset="0"/>
                          <a:cs typeface="Arial" panose="020B0604020202020204" pitchFamily="34" charset="0"/>
                        </a:rPr>
                        <a:t>11:30 - 12:40</a:t>
                      </a:r>
                      <a:endParaRPr lang="en-US" sz="1300" b="1" dirty="0">
                        <a:latin typeface="Arial Black" panose="020B0A04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a:buFontTx/>
                        <a:buNone/>
                      </a:pPr>
                      <a:endParaRPr lang="en-US" sz="1200" b="1" dirty="0" smtClean="0">
                        <a:latin typeface="Arial Black" panose="020B0A04020102020204" pitchFamily="34" charset="0"/>
                        <a:cs typeface="Arial" panose="020B0604020202020204" pitchFamily="34" charset="0"/>
                      </a:endParaRPr>
                    </a:p>
                    <a:p>
                      <a:pPr marL="0" indent="0" algn="ctr">
                        <a:buFontTx/>
                        <a:buNone/>
                      </a:pPr>
                      <a:r>
                        <a:rPr lang="en-US" sz="1800" b="1" dirty="0" smtClean="0">
                          <a:latin typeface="Arial Black" panose="020B0A04020102020204" pitchFamily="34" charset="0"/>
                          <a:cs typeface="Arial" panose="020B0604020202020204" pitchFamily="34" charset="0"/>
                        </a:rPr>
                        <a:t>9 - 2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latin typeface="Arial Black" panose="020B0A040201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Black" panose="020B0A04020102020204" pitchFamily="34" charset="0"/>
                          <a:cs typeface="Arial" panose="020B0604020202020204" pitchFamily="34" charset="0"/>
                        </a:rPr>
                        <a:t>8 - 2 </a:t>
                      </a:r>
                      <a:endParaRPr lang="en-US" sz="1800" b="1" dirty="0">
                        <a:latin typeface="Arial Black" panose="020B0A04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latin typeface="Arial Black" panose="020B0A040201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Black" panose="020B0A04020102020204" pitchFamily="34" charset="0"/>
                          <a:cs typeface="Arial" panose="020B0604020202020204" pitchFamily="34" charset="0"/>
                        </a:rPr>
                        <a:t>9</a:t>
                      </a:r>
                      <a:r>
                        <a:rPr lang="en-US" sz="1800" b="1" baseline="0" dirty="0" smtClean="0">
                          <a:latin typeface="Arial Black" panose="020B0A04020102020204" pitchFamily="34" charset="0"/>
                          <a:cs typeface="Arial" panose="020B0604020202020204" pitchFamily="34" charset="0"/>
                        </a:rPr>
                        <a:t> - </a:t>
                      </a:r>
                      <a:r>
                        <a:rPr lang="en-US" sz="1800" b="1" dirty="0" smtClean="0">
                          <a:latin typeface="Arial Black" panose="020B0A04020102020204" pitchFamily="34" charset="0"/>
                          <a:cs typeface="Arial" panose="020B0604020202020204" pitchFamily="34" charset="0"/>
                        </a:rPr>
                        <a:t>1</a:t>
                      </a:r>
                      <a:endParaRPr lang="en-US" sz="1800" b="1" dirty="0">
                        <a:latin typeface="Arial Black" panose="020B0A04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CP</a:t>
                      </a:r>
                      <a:endParaRPr kumimoji="0" lang="en-US" sz="1800" b="1" i="0" u="none" strike="noStrike" kern="1200" cap="none" spc="0" normalizeH="0" baseline="0" noProof="0" dirty="0">
                        <a:ln>
                          <a:noFill/>
                        </a:ln>
                        <a:solidFill>
                          <a:prstClr val="black"/>
                        </a:solidFill>
                        <a:effectLst/>
                        <a:uLnTx/>
                        <a:uFillTx/>
                        <a:latin typeface="Arial Black" panose="020B0A04020102020204" pitchFamily="34" charset="0"/>
                        <a:ea typeface="Cozy" panose="02000603000000000000" pitchFamily="2"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indent="0" algn="ctr">
                        <a:buFontTx/>
                        <a:buNone/>
                      </a:pPr>
                      <a:endParaRPr lang="en-US" sz="1800" b="1" dirty="0">
                        <a:latin typeface="Arial Black" panose="020B0A04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453545218"/>
                  </a:ext>
                </a:extLst>
              </a:tr>
            </a:tbl>
          </a:graphicData>
        </a:graphic>
      </p:graphicFrame>
    </p:spTree>
    <p:extLst>
      <p:ext uri="{BB962C8B-B14F-4D97-AF65-F5344CB8AC3E}">
        <p14:creationId xmlns:p14="http://schemas.microsoft.com/office/powerpoint/2010/main" val="219990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F1FD482A-1A98-43DA-92E5-DBA3E47FC3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 xmlns:a16="http://schemas.microsoft.com/office/drawing/2014/main" id="{692DEB11-3D11-4581-817A-F297086BC138}"/>
              </a:ext>
            </a:extLst>
          </p:cNvPr>
          <p:cNvSpPr/>
          <p:nvPr/>
        </p:nvSpPr>
        <p:spPr>
          <a:xfrm>
            <a:off x="2539999" y="1157513"/>
            <a:ext cx="8824651" cy="1138773"/>
          </a:xfrm>
          <a:prstGeom prst="rect">
            <a:avLst/>
          </a:prstGeom>
        </p:spPr>
        <p:txBody>
          <a:bodyPr wrap="square">
            <a:spAutoFit/>
          </a:bodyPr>
          <a:lstStyle/>
          <a:p>
            <a:pPr algn="ctr"/>
            <a:r>
              <a:rPr lang="en-US" sz="4000" dirty="0">
                <a:latin typeface="Arial Black" panose="020B0A04020102020204" pitchFamily="34" charset="0"/>
                <a:ea typeface="TTGScrambledEggs" panose="02000603000000000000" pitchFamily="2" charset="0"/>
              </a:rPr>
              <a:t>Class </a:t>
            </a:r>
            <a:r>
              <a:rPr lang="en-US" sz="4000" dirty="0" smtClean="0">
                <a:latin typeface="Arial Black" panose="020B0A04020102020204" pitchFamily="34" charset="0"/>
                <a:ea typeface="TTGScrambledEggs" panose="02000603000000000000" pitchFamily="2" charset="0"/>
              </a:rPr>
              <a:t>Schedule </a:t>
            </a:r>
          </a:p>
          <a:p>
            <a:pPr algn="ctr"/>
            <a:r>
              <a:rPr lang="en-US" sz="2800" dirty="0" smtClean="0">
                <a:latin typeface="Arial Black" panose="020B0A04020102020204" pitchFamily="34" charset="0"/>
                <a:ea typeface="TTGScrambledEggs" panose="02000603000000000000" pitchFamily="2" charset="0"/>
              </a:rPr>
              <a:t>August 31 - September 4, 2020</a:t>
            </a:r>
            <a:endParaRPr lang="en-US" sz="2800" dirty="0">
              <a:latin typeface="Arial Black" panose="020B0A04020102020204" pitchFamily="34" charset="0"/>
              <a:ea typeface="TTGScrambledEggs" panose="02000603000000000000" pitchFamily="2" charset="0"/>
            </a:endParaRPr>
          </a:p>
        </p:txBody>
      </p:sp>
      <p:graphicFrame>
        <p:nvGraphicFramePr>
          <p:cNvPr id="7" name="Table 12">
            <a:extLst>
              <a:ext uri="{FF2B5EF4-FFF2-40B4-BE49-F238E27FC236}">
                <a16:creationId xmlns="" xmlns:a16="http://schemas.microsoft.com/office/drawing/2014/main" id="{1CD3FFB6-9689-40D0-8127-B41531D2D434}"/>
              </a:ext>
            </a:extLst>
          </p:cNvPr>
          <p:cNvGraphicFramePr>
            <a:graphicFrameLocks noGrp="1"/>
          </p:cNvGraphicFramePr>
          <p:nvPr>
            <p:extLst>
              <p:ext uri="{D42A27DB-BD31-4B8C-83A1-F6EECF244321}">
                <p14:modId xmlns:p14="http://schemas.microsoft.com/office/powerpoint/2010/main" val="1640321320"/>
              </p:ext>
            </p:extLst>
          </p:nvPr>
        </p:nvGraphicFramePr>
        <p:xfrm>
          <a:off x="1091939" y="2659744"/>
          <a:ext cx="8687203" cy="3019709"/>
        </p:xfrm>
        <a:graphic>
          <a:graphicData uri="http://schemas.openxmlformats.org/drawingml/2006/table">
            <a:tbl>
              <a:tblPr firstRow="1" bandRow="1">
                <a:tableStyleId>{5C22544A-7EE6-4342-B048-85BDC9FD1C3A}</a:tableStyleId>
              </a:tblPr>
              <a:tblGrid>
                <a:gridCol w="1372003"/>
                <a:gridCol w="1463040">
                  <a:extLst>
                    <a:ext uri="{9D8B030D-6E8A-4147-A177-3AD203B41FA5}">
                      <a16:colId xmlns="" xmlns:a16="http://schemas.microsoft.com/office/drawing/2014/main" val="3450668361"/>
                    </a:ext>
                  </a:extLst>
                </a:gridCol>
                <a:gridCol w="1463040">
                  <a:extLst>
                    <a:ext uri="{9D8B030D-6E8A-4147-A177-3AD203B41FA5}">
                      <a16:colId xmlns="" xmlns:a16="http://schemas.microsoft.com/office/drawing/2014/main" val="3347080925"/>
                    </a:ext>
                  </a:extLst>
                </a:gridCol>
                <a:gridCol w="1463040">
                  <a:extLst>
                    <a:ext uri="{9D8B030D-6E8A-4147-A177-3AD203B41FA5}">
                      <a16:colId xmlns="" xmlns:a16="http://schemas.microsoft.com/office/drawing/2014/main" val="1289138644"/>
                    </a:ext>
                  </a:extLst>
                </a:gridCol>
                <a:gridCol w="1463040">
                  <a:extLst>
                    <a:ext uri="{9D8B030D-6E8A-4147-A177-3AD203B41FA5}">
                      <a16:colId xmlns="" xmlns:a16="http://schemas.microsoft.com/office/drawing/2014/main" val="1505372635"/>
                    </a:ext>
                  </a:extLst>
                </a:gridCol>
                <a:gridCol w="1463040">
                  <a:extLst>
                    <a:ext uri="{9D8B030D-6E8A-4147-A177-3AD203B41FA5}">
                      <a16:colId xmlns="" xmlns:a16="http://schemas.microsoft.com/office/drawing/2014/main" val="1968413150"/>
                    </a:ext>
                  </a:extLst>
                </a:gridCol>
              </a:tblGrid>
              <a:tr h="442673">
                <a:tc>
                  <a:txBody>
                    <a:bodyPr/>
                    <a:lstStyle/>
                    <a:p>
                      <a:pPr algn="ctr"/>
                      <a:endParaRPr lang="en-US" sz="1600"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Monday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Tuesday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Wednesday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Thursday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Friday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59023150"/>
                  </a:ext>
                </a:extLst>
              </a:tr>
              <a:tr h="4426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8:00-9:10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sz="1200" b="1" dirty="0" smtClean="0">
                        <a:solidFill>
                          <a:schemeClr val="tx1"/>
                        </a:solidFill>
                        <a:latin typeface="Arial Black" panose="020B0A04020102020204" pitchFamily="34" charset="0"/>
                        <a:ea typeface="Cozy" panose="02000603000000000000" pitchFamily="2" charset="0"/>
                      </a:endParaRPr>
                    </a:p>
                    <a:p>
                      <a:pPr algn="l"/>
                      <a:r>
                        <a:rPr lang="en-US" sz="1600" b="1" dirty="0" smtClean="0">
                          <a:solidFill>
                            <a:schemeClr val="tx1"/>
                          </a:solidFill>
                          <a:latin typeface="Arial Black" panose="020B0A04020102020204" pitchFamily="34" charset="0"/>
                          <a:ea typeface="Cozy" panose="02000603000000000000" pitchFamily="2" charset="0"/>
                        </a:rPr>
                        <a:t>3 - Spanish</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a:r>
                        <a:rPr lang="en-US" sz="1600" b="1" dirty="0" smtClean="0">
                          <a:solidFill>
                            <a:schemeClr val="tx1"/>
                          </a:solidFill>
                          <a:latin typeface="Arial Black" panose="020B0A04020102020204" pitchFamily="34" charset="0"/>
                          <a:ea typeface="Cozy" panose="02000603000000000000" pitchFamily="2" charset="0"/>
                        </a:rPr>
                        <a:t>7 - Oratory</a:t>
                      </a:r>
                      <a:r>
                        <a:rPr lang="en-US" sz="1600" b="1" baseline="0" dirty="0" smtClean="0">
                          <a:solidFill>
                            <a:schemeClr val="tx1"/>
                          </a:solidFill>
                          <a:latin typeface="Arial Black" panose="020B0A04020102020204" pitchFamily="34" charset="0"/>
                          <a:ea typeface="Cozy" panose="02000603000000000000" pitchFamily="2" charset="0"/>
                        </a:rPr>
                        <a:t> </a:t>
                      </a:r>
                    </a:p>
                    <a:p>
                      <a:pPr algn="l"/>
                      <a:r>
                        <a:rPr lang="en-US" sz="1600" b="1" baseline="0" dirty="0" smtClean="0">
                          <a:solidFill>
                            <a:schemeClr val="tx1"/>
                          </a:solidFill>
                          <a:latin typeface="Arial Black" panose="020B0A04020102020204" pitchFamily="34" charset="0"/>
                          <a:ea typeface="Cozy" panose="02000603000000000000" pitchFamily="2" charset="0"/>
                        </a:rPr>
                        <a:t>    / Health</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FF"/>
                    </a:solidFill>
                  </a:tcPr>
                </a:tc>
                <a:tc>
                  <a:txBody>
                    <a:bodyPr/>
                    <a:lstStyle/>
                    <a:p>
                      <a:pPr algn="l"/>
                      <a:endParaRPr lang="en-US" sz="1200" b="1" dirty="0" smtClean="0">
                        <a:solidFill>
                          <a:schemeClr val="tx1"/>
                        </a:solidFill>
                        <a:latin typeface="Arial Black" panose="020B0A04020102020204" pitchFamily="34" charset="0"/>
                        <a:ea typeface="Cozy" panose="02000603000000000000" pitchFamily="2" charset="0"/>
                      </a:endParaRPr>
                    </a:p>
                    <a:p>
                      <a:pPr algn="l"/>
                      <a:r>
                        <a:rPr lang="en-US" sz="1600" b="1" dirty="0" smtClean="0">
                          <a:solidFill>
                            <a:schemeClr val="tx1"/>
                          </a:solidFill>
                          <a:latin typeface="Arial Black" panose="020B0A04020102020204" pitchFamily="34" charset="0"/>
                          <a:ea typeface="Cozy" panose="02000603000000000000" pitchFamily="2" charset="0"/>
                        </a:rPr>
                        <a:t>4 - English</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tc>
                  <a:txBody>
                    <a:bodyPr/>
                    <a:lstStyle/>
                    <a:p>
                      <a:pPr algn="l"/>
                      <a:endParaRPr lang="en-US" sz="1200" b="1" dirty="0" smtClean="0">
                        <a:solidFill>
                          <a:schemeClr val="tx1"/>
                        </a:solidFill>
                        <a:latin typeface="Arial Black" panose="020B0A04020102020204" pitchFamily="34" charset="0"/>
                        <a:ea typeface="Cozy" panose="02000603000000000000" pitchFamily="2" charset="0"/>
                      </a:endParaRPr>
                    </a:p>
                    <a:p>
                      <a:pPr algn="l"/>
                      <a:r>
                        <a:rPr lang="en-US" sz="1600" b="1" dirty="0" smtClean="0">
                          <a:solidFill>
                            <a:schemeClr val="tx1"/>
                          </a:solidFill>
                          <a:latin typeface="Arial Black" panose="020B0A04020102020204" pitchFamily="34" charset="0"/>
                          <a:ea typeface="Cozy" panose="02000603000000000000" pitchFamily="2" charset="0"/>
                        </a:rPr>
                        <a:t>1 - Science</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Finish your work.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Communicate with your teachers.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Black" panose="020B0A04020102020204" pitchFamily="34" charset="0"/>
                        <a:ea typeface="Cozy" panose="02000603000000000000" pitchFamily="2"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2673">
                <a:tc>
                  <a:txBody>
                    <a:bodyPr/>
                    <a:lstStyle/>
                    <a:p>
                      <a:pPr algn="ctr"/>
                      <a:endParaRPr lang="en-US" sz="1400" b="1" dirty="0" smtClean="0">
                        <a:solidFill>
                          <a:schemeClr val="tx1"/>
                        </a:solidFill>
                        <a:latin typeface="Arial Black" panose="020B0A04020102020204" pitchFamily="34" charset="0"/>
                        <a:ea typeface="Cozy" panose="02000603000000000000" pitchFamily="2" charset="0"/>
                      </a:endParaRPr>
                    </a:p>
                    <a:p>
                      <a:pPr algn="ctr"/>
                      <a:r>
                        <a:rPr lang="en-US" sz="1400" b="1" dirty="0" smtClean="0">
                          <a:solidFill>
                            <a:schemeClr val="tx1"/>
                          </a:solidFill>
                          <a:latin typeface="Arial Black" panose="020B0A04020102020204" pitchFamily="34" charset="0"/>
                          <a:ea typeface="Cozy" panose="02000603000000000000" pitchFamily="2" charset="0"/>
                        </a:rPr>
                        <a:t>9:10-10:20</a:t>
                      </a:r>
                      <a:endParaRPr lang="en-US" sz="14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sz="1200" b="1" dirty="0" smtClean="0">
                        <a:solidFill>
                          <a:schemeClr val="tx1"/>
                        </a:solidFill>
                        <a:latin typeface="Arial Black" panose="020B0A04020102020204" pitchFamily="34" charset="0"/>
                        <a:ea typeface="Cozy" panose="02000603000000000000" pitchFamily="2" charset="0"/>
                      </a:endParaRPr>
                    </a:p>
                    <a:p>
                      <a:pPr algn="l"/>
                      <a:r>
                        <a:rPr lang="en-US" sz="1600" b="1" dirty="0" smtClean="0">
                          <a:solidFill>
                            <a:schemeClr val="tx1"/>
                          </a:solidFill>
                          <a:latin typeface="Arial Black" panose="020B0A04020102020204" pitchFamily="34" charset="0"/>
                          <a:ea typeface="Cozy" panose="02000603000000000000" pitchFamily="2" charset="0"/>
                        </a:rPr>
                        <a:t>4</a:t>
                      </a:r>
                      <a:r>
                        <a:rPr lang="en-US" sz="1600" b="1" baseline="0" dirty="0" smtClean="0">
                          <a:solidFill>
                            <a:schemeClr val="tx1"/>
                          </a:solidFill>
                          <a:latin typeface="Arial Black" panose="020B0A04020102020204" pitchFamily="34" charset="0"/>
                          <a:ea typeface="Cozy" panose="02000603000000000000" pitchFamily="2" charset="0"/>
                        </a:rPr>
                        <a:t> - </a:t>
                      </a:r>
                      <a:r>
                        <a:rPr lang="en-US" sz="1600" b="1" dirty="0" smtClean="0">
                          <a:solidFill>
                            <a:schemeClr val="tx1"/>
                          </a:solidFill>
                          <a:latin typeface="Arial Black" panose="020B0A04020102020204" pitchFamily="34" charset="0"/>
                          <a:ea typeface="Cozy" panose="02000603000000000000" pitchFamily="2" charset="0"/>
                        </a:rPr>
                        <a:t>English</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tc>
                  <a:txBody>
                    <a:bodyPr/>
                    <a:lstStyle/>
                    <a:p>
                      <a:pPr algn="l"/>
                      <a:endParaRPr lang="en-US" sz="1200" b="1" dirty="0" smtClean="0">
                        <a:solidFill>
                          <a:schemeClr val="tx1"/>
                        </a:solidFill>
                        <a:latin typeface="Arial Black" panose="020B0A04020102020204" pitchFamily="34" charset="0"/>
                        <a:ea typeface="Cozy" panose="02000603000000000000" pitchFamily="2" charset="0"/>
                      </a:endParaRPr>
                    </a:p>
                    <a:p>
                      <a:pPr algn="l"/>
                      <a:r>
                        <a:rPr lang="en-US" sz="1600" b="1" dirty="0" smtClean="0">
                          <a:solidFill>
                            <a:schemeClr val="tx1"/>
                          </a:solidFill>
                          <a:latin typeface="Arial Black" panose="020B0A04020102020204" pitchFamily="34" charset="0"/>
                          <a:ea typeface="Cozy" panose="02000603000000000000" pitchFamily="2" charset="0"/>
                        </a:rPr>
                        <a:t>1 - Science</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a:endParaRPr lang="en-US" sz="1600" b="1" dirty="0" smtClean="0">
                        <a:solidFill>
                          <a:schemeClr val="tx1"/>
                        </a:solidFill>
                        <a:latin typeface="Arial Black" panose="020B0A04020102020204" pitchFamily="34" charset="0"/>
                        <a:ea typeface="Cozy" panose="02000603000000000000" pitchFamily="2" charset="0"/>
                      </a:endParaRPr>
                    </a:p>
                    <a:p>
                      <a:pPr algn="l"/>
                      <a:r>
                        <a:rPr lang="en-US" sz="1600" b="1" dirty="0" smtClean="0">
                          <a:solidFill>
                            <a:schemeClr val="tx1"/>
                          </a:solidFill>
                          <a:latin typeface="Arial Black" panose="020B0A04020102020204" pitchFamily="34" charset="0"/>
                          <a:ea typeface="Cozy" panose="02000603000000000000" pitchFamily="2" charset="0"/>
                        </a:rPr>
                        <a:t>5 - Math</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2 - STEM / </a:t>
                      </a:r>
                      <a:r>
                        <a:rPr kumimoji="0" lang="en-US" sz="13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Occupational exploration</a:t>
                      </a:r>
                      <a:endParaRPr kumimoji="0" lang="en-US" sz="1300" b="1" i="0" u="none" strike="noStrike" kern="1200" cap="none" spc="0" normalizeH="0" baseline="0" noProof="0" dirty="0">
                        <a:ln>
                          <a:noFill/>
                        </a:ln>
                        <a:solidFill>
                          <a:prstClr val="black"/>
                        </a:solidFill>
                        <a:effectLst/>
                        <a:uLnTx/>
                        <a:uFillTx/>
                        <a:latin typeface="Arial Black" panose="020B0A04020102020204" pitchFamily="34" charset="0"/>
                        <a:ea typeface="Cozy" panose="02000603000000000000" pitchFamily="2"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vMerge="1">
                  <a:txBody>
                    <a:bodyPr/>
                    <a:lstStyle/>
                    <a:p>
                      <a:pPr algn="ct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2673">
                <a:tc>
                  <a:txBody>
                    <a:bodyPr/>
                    <a:lstStyle/>
                    <a:p>
                      <a:pPr algn="ctr"/>
                      <a:endParaRPr lang="en-US" sz="1400" b="1" dirty="0" smtClean="0">
                        <a:solidFill>
                          <a:schemeClr val="tx1"/>
                        </a:solidFill>
                        <a:latin typeface="Arial Black" panose="020B0A04020102020204" pitchFamily="34" charset="0"/>
                        <a:ea typeface="Cozy" panose="02000603000000000000" pitchFamily="2" charset="0"/>
                      </a:endParaRPr>
                    </a:p>
                    <a:p>
                      <a:pPr algn="ctr"/>
                      <a:r>
                        <a:rPr lang="en-US" sz="1400" b="1" dirty="0" smtClean="0">
                          <a:solidFill>
                            <a:schemeClr val="tx1"/>
                          </a:solidFill>
                          <a:latin typeface="Arial Black" panose="020B0A04020102020204" pitchFamily="34" charset="0"/>
                          <a:ea typeface="Cozy" panose="02000603000000000000" pitchFamily="2" charset="0"/>
                        </a:rPr>
                        <a:t>10:20-11:30</a:t>
                      </a:r>
                      <a:endParaRPr lang="en-US" sz="14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sz="1600" b="1" dirty="0" smtClean="0">
                        <a:solidFill>
                          <a:schemeClr val="tx1"/>
                        </a:solidFill>
                        <a:latin typeface="Arial Black" panose="020B0A04020102020204" pitchFamily="34" charset="0"/>
                        <a:ea typeface="Cozy" panose="02000603000000000000" pitchFamily="2" charset="0"/>
                      </a:endParaRPr>
                    </a:p>
                    <a:p>
                      <a:pPr algn="l"/>
                      <a:r>
                        <a:rPr lang="en-US" sz="1600" b="1" dirty="0" smtClean="0">
                          <a:solidFill>
                            <a:schemeClr val="tx1"/>
                          </a:solidFill>
                          <a:latin typeface="Arial Black" panose="020B0A04020102020204" pitchFamily="34" charset="0"/>
                          <a:ea typeface="Cozy" panose="02000603000000000000" pitchFamily="2" charset="0"/>
                        </a:rPr>
                        <a:t>5 - Math</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r>
                        <a:rPr lang="en-US" sz="1400" b="1" dirty="0" smtClean="0">
                          <a:solidFill>
                            <a:schemeClr val="tx1"/>
                          </a:solidFill>
                          <a:latin typeface="Arial Black" panose="020B0A04020102020204" pitchFamily="34" charset="0"/>
                          <a:ea typeface="Cozy" panose="02000603000000000000" pitchFamily="2" charset="0"/>
                        </a:rPr>
                        <a:t>2</a:t>
                      </a:r>
                      <a:r>
                        <a:rPr lang="en-US" sz="1400" b="1" baseline="0" dirty="0" smtClean="0">
                          <a:solidFill>
                            <a:schemeClr val="tx1"/>
                          </a:solidFill>
                          <a:latin typeface="Arial Black" panose="020B0A04020102020204" pitchFamily="34" charset="0"/>
                          <a:ea typeface="Cozy" panose="02000603000000000000" pitchFamily="2" charset="0"/>
                        </a:rPr>
                        <a:t> - </a:t>
                      </a:r>
                      <a:r>
                        <a:rPr lang="en-US" sz="1400" b="1" dirty="0" smtClean="0">
                          <a:solidFill>
                            <a:schemeClr val="tx1"/>
                          </a:solidFill>
                          <a:latin typeface="Arial Black" panose="020B0A04020102020204" pitchFamily="34" charset="0"/>
                          <a:ea typeface="Cozy" panose="02000603000000000000" pitchFamily="2" charset="0"/>
                        </a:rPr>
                        <a:t>STEM / </a:t>
                      </a:r>
                      <a:r>
                        <a:rPr lang="en-US" sz="1300" b="1" dirty="0" smtClean="0">
                          <a:solidFill>
                            <a:schemeClr val="tx1"/>
                          </a:solidFill>
                          <a:latin typeface="Arial Black" panose="020B0A04020102020204" pitchFamily="34" charset="0"/>
                          <a:ea typeface="Cozy" panose="02000603000000000000" pitchFamily="2" charset="0"/>
                        </a:rPr>
                        <a:t>Occupational</a:t>
                      </a:r>
                      <a:r>
                        <a:rPr lang="en-US" sz="1300" b="1" baseline="0" dirty="0" smtClean="0">
                          <a:solidFill>
                            <a:schemeClr val="tx1"/>
                          </a:solidFill>
                          <a:latin typeface="Arial Black" panose="020B0A04020102020204" pitchFamily="34" charset="0"/>
                          <a:ea typeface="Cozy" panose="02000603000000000000" pitchFamily="2" charset="0"/>
                        </a:rPr>
                        <a:t> </a:t>
                      </a:r>
                      <a:r>
                        <a:rPr lang="en-US" sz="1300" b="1" dirty="0" smtClean="0">
                          <a:solidFill>
                            <a:schemeClr val="tx1"/>
                          </a:solidFill>
                          <a:latin typeface="Arial Black" panose="020B0A04020102020204" pitchFamily="34" charset="0"/>
                          <a:ea typeface="Cozy" panose="02000603000000000000" pitchFamily="2" charset="0"/>
                        </a:rPr>
                        <a:t>exploration</a:t>
                      </a:r>
                      <a:endParaRPr lang="en-US" sz="13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a:endParaRPr lang="en-US" sz="1600" b="1" dirty="0" smtClean="0">
                        <a:solidFill>
                          <a:schemeClr val="tx1"/>
                        </a:solidFill>
                        <a:latin typeface="Arial Black" panose="020B0A04020102020204" pitchFamily="34" charset="0"/>
                        <a:ea typeface="Cozy" panose="02000603000000000000" pitchFamily="2" charset="0"/>
                      </a:endParaRPr>
                    </a:p>
                    <a:p>
                      <a:pPr algn="l"/>
                      <a:r>
                        <a:rPr lang="en-US" sz="1600" b="1" dirty="0" smtClean="0">
                          <a:solidFill>
                            <a:schemeClr val="tx1"/>
                          </a:solidFill>
                          <a:latin typeface="Arial Black" panose="020B0A04020102020204" pitchFamily="34" charset="0"/>
                          <a:ea typeface="Cozy" panose="02000603000000000000" pitchFamily="2" charset="0"/>
                        </a:rPr>
                        <a:t>6 - History</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a:endParaRPr lang="en-US" sz="1600" b="1" dirty="0" smtClean="0">
                        <a:solidFill>
                          <a:schemeClr val="tx1"/>
                        </a:solidFill>
                        <a:latin typeface="Arial Black" panose="020B0A04020102020204" pitchFamily="34" charset="0"/>
                        <a:ea typeface="Cozy" panose="02000603000000000000" pitchFamily="2" charset="0"/>
                      </a:endParaRPr>
                    </a:p>
                    <a:p>
                      <a:pPr algn="l"/>
                      <a:r>
                        <a:rPr lang="en-US" sz="1600" b="1" dirty="0" smtClean="0">
                          <a:solidFill>
                            <a:schemeClr val="tx1"/>
                          </a:solidFill>
                          <a:latin typeface="Arial Black" panose="020B0A04020102020204" pitchFamily="34" charset="0"/>
                          <a:ea typeface="Cozy" panose="02000603000000000000" pitchFamily="2" charset="0"/>
                        </a:rPr>
                        <a:t>3</a:t>
                      </a:r>
                      <a:r>
                        <a:rPr lang="en-US" sz="1600" b="1" baseline="0" dirty="0" smtClean="0">
                          <a:solidFill>
                            <a:schemeClr val="tx1"/>
                          </a:solidFill>
                          <a:latin typeface="Arial Black" panose="020B0A04020102020204" pitchFamily="34" charset="0"/>
                          <a:ea typeface="Cozy" panose="02000603000000000000" pitchFamily="2" charset="0"/>
                        </a:rPr>
                        <a:t> - Spanish</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vMerge="1">
                  <a:txBody>
                    <a:bodyPr/>
                    <a:lstStyle/>
                    <a:p>
                      <a:pPr algn="ct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95836">
                <a:tc>
                  <a:txBody>
                    <a:bodyPr/>
                    <a:lstStyle/>
                    <a:p>
                      <a:pPr marL="0" indent="0">
                        <a:buFontTx/>
                        <a:buNone/>
                      </a:pPr>
                      <a:endParaRPr lang="en-US" sz="1600" b="1" dirty="0" smtClean="0">
                        <a:latin typeface="Arial" panose="020B0604020202020204" pitchFamily="34" charset="0"/>
                        <a:cs typeface="Arial" panose="020B0604020202020204" pitchFamily="34" charset="0"/>
                      </a:endParaRPr>
                    </a:p>
                    <a:p>
                      <a:pPr marL="0" indent="0">
                        <a:buFontTx/>
                        <a:buNone/>
                      </a:pPr>
                      <a:r>
                        <a:rPr lang="en-US" sz="1600" b="1" dirty="0" smtClean="0">
                          <a:latin typeface="Arial" panose="020B0604020202020204" pitchFamily="34" charset="0"/>
                          <a:cs typeface="Arial" panose="020B0604020202020204" pitchFamily="34" charset="0"/>
                        </a:rPr>
                        <a:t>11:30-12:40</a:t>
                      </a:r>
                      <a:endParaRPr lang="en-US" sz="1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endParaRPr lang="en-US" sz="1600" b="1" dirty="0" smtClean="0">
                        <a:latin typeface="Arial Black" panose="020B0A04020102020204" pitchFamily="34" charset="0"/>
                        <a:cs typeface="Arial" panose="020B0604020202020204" pitchFamily="34" charset="0"/>
                      </a:endParaRPr>
                    </a:p>
                    <a:p>
                      <a:pPr marL="0" indent="0" algn="l">
                        <a:buFontTx/>
                        <a:buNone/>
                      </a:pPr>
                      <a:r>
                        <a:rPr lang="en-US" sz="1600" b="1" dirty="0" smtClean="0">
                          <a:latin typeface="Arial Black" panose="020B0A04020102020204" pitchFamily="34" charset="0"/>
                          <a:cs typeface="Arial" panose="020B0604020202020204" pitchFamily="34" charset="0"/>
                        </a:rPr>
                        <a:t>6 - History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dirty="0" smtClean="0">
                        <a:latin typeface="Arial Black" panose="020B0A040201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Black" panose="020B0A04020102020204" pitchFamily="34" charset="0"/>
                          <a:cs typeface="Arial" panose="020B0604020202020204" pitchFamily="34" charset="0"/>
                        </a:rPr>
                        <a:t>3 - Spanish</a:t>
                      </a:r>
                      <a:endParaRPr lang="en-US" sz="1600" b="1" dirty="0">
                        <a:latin typeface="Arial Black" panose="020B0A04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7 - Oratory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    / Health</a:t>
                      </a:r>
                      <a:endParaRPr kumimoji="0" lang="en-US" sz="1600" b="1" i="0" u="none" strike="noStrike" kern="1200" cap="none" spc="0" normalizeH="0" baseline="0" noProof="0" dirty="0">
                        <a:ln>
                          <a:noFill/>
                        </a:ln>
                        <a:solidFill>
                          <a:prstClr val="black"/>
                        </a:solidFill>
                        <a:effectLst/>
                        <a:uLnTx/>
                        <a:uFillTx/>
                        <a:latin typeface="Arial Black" panose="020B0A04020102020204" pitchFamily="34" charset="0"/>
                        <a:ea typeface="Cozy" panose="02000603000000000000" pitchFamily="2"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FF"/>
                    </a:solidFill>
                  </a:tcPr>
                </a:tc>
                <a:tc>
                  <a:txBody>
                    <a:bodyPr/>
                    <a:lstStyle/>
                    <a:p>
                      <a:pPr marL="0" indent="0" algn="l">
                        <a:buFontTx/>
                        <a:buNone/>
                      </a:pPr>
                      <a:endParaRPr lang="en-US" sz="1600" b="1" dirty="0" smtClean="0">
                        <a:latin typeface="Arial Black" panose="020B0A04020102020204" pitchFamily="34" charset="0"/>
                        <a:cs typeface="Arial" panose="020B0604020202020204" pitchFamily="34" charset="0"/>
                      </a:endParaRPr>
                    </a:p>
                    <a:p>
                      <a:pPr marL="0" indent="0" algn="l">
                        <a:buFontTx/>
                        <a:buNone/>
                      </a:pPr>
                      <a:r>
                        <a:rPr lang="en-US" sz="1600" b="1" dirty="0" smtClean="0">
                          <a:latin typeface="Arial Black" panose="020B0A04020102020204" pitchFamily="34" charset="0"/>
                          <a:cs typeface="Arial" panose="020B0604020202020204" pitchFamily="34" charset="0"/>
                        </a:rPr>
                        <a:t>4 - English</a:t>
                      </a:r>
                      <a:endParaRPr lang="en-US" sz="1600" b="1" dirty="0">
                        <a:latin typeface="Arial Black" panose="020B0A04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tc vMerge="1">
                  <a:txBody>
                    <a:bodyPr/>
                    <a:lstStyle/>
                    <a:p>
                      <a:pPr marL="0" indent="0" algn="ctr">
                        <a:buFontTx/>
                        <a:buNone/>
                      </a:pPr>
                      <a:endParaRPr lang="en-US" sz="1600" b="1" dirty="0">
                        <a:latin typeface="Arial Black" panose="020B0A04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453545218"/>
                  </a:ext>
                </a:extLst>
              </a:tr>
            </a:tbl>
          </a:graphicData>
        </a:graphic>
      </p:graphicFrame>
    </p:spTree>
    <p:extLst>
      <p:ext uri="{BB962C8B-B14F-4D97-AF65-F5344CB8AC3E}">
        <p14:creationId xmlns:p14="http://schemas.microsoft.com/office/powerpoint/2010/main" val="2223787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F1FD482A-1A98-43DA-92E5-DBA3E47FC3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 xmlns:a16="http://schemas.microsoft.com/office/drawing/2014/main" id="{692DEB11-3D11-4581-817A-F297086BC138}"/>
              </a:ext>
            </a:extLst>
          </p:cNvPr>
          <p:cNvSpPr/>
          <p:nvPr/>
        </p:nvSpPr>
        <p:spPr>
          <a:xfrm>
            <a:off x="2539999" y="1157513"/>
            <a:ext cx="8824651" cy="1138773"/>
          </a:xfrm>
          <a:prstGeom prst="rect">
            <a:avLst/>
          </a:prstGeom>
        </p:spPr>
        <p:txBody>
          <a:bodyPr wrap="square">
            <a:spAutoFit/>
          </a:bodyPr>
          <a:lstStyle/>
          <a:p>
            <a:pPr algn="ctr"/>
            <a:r>
              <a:rPr lang="en-US" sz="4000" dirty="0" smtClean="0">
                <a:latin typeface="Arial Black" panose="020B0A04020102020204" pitchFamily="34" charset="0"/>
                <a:ea typeface="TTGScrambledEggs" panose="02000603000000000000" pitchFamily="2" charset="0"/>
              </a:rPr>
              <a:t>Carmen’s Class Schedule </a:t>
            </a:r>
          </a:p>
          <a:p>
            <a:pPr algn="ctr"/>
            <a:r>
              <a:rPr lang="en-US" sz="2800" dirty="0" smtClean="0">
                <a:latin typeface="Arial Black" panose="020B0A04020102020204" pitchFamily="34" charset="0"/>
                <a:ea typeface="TTGScrambledEggs" panose="02000603000000000000" pitchFamily="2" charset="0"/>
              </a:rPr>
              <a:t>August 31 - September 4, 2020</a:t>
            </a:r>
            <a:endParaRPr lang="en-US" sz="2800" dirty="0">
              <a:latin typeface="Arial Black" panose="020B0A04020102020204" pitchFamily="34" charset="0"/>
              <a:ea typeface="TTGScrambledEggs" panose="02000603000000000000" pitchFamily="2" charset="0"/>
            </a:endParaRPr>
          </a:p>
        </p:txBody>
      </p:sp>
      <p:graphicFrame>
        <p:nvGraphicFramePr>
          <p:cNvPr id="7" name="Table 12">
            <a:extLst>
              <a:ext uri="{FF2B5EF4-FFF2-40B4-BE49-F238E27FC236}">
                <a16:creationId xmlns="" xmlns:a16="http://schemas.microsoft.com/office/drawing/2014/main" id="{1CD3FFB6-9689-40D0-8127-B41531D2D434}"/>
              </a:ext>
            </a:extLst>
          </p:cNvPr>
          <p:cNvGraphicFramePr>
            <a:graphicFrameLocks noGrp="1"/>
          </p:cNvGraphicFramePr>
          <p:nvPr>
            <p:extLst>
              <p:ext uri="{D42A27DB-BD31-4B8C-83A1-F6EECF244321}">
                <p14:modId xmlns:p14="http://schemas.microsoft.com/office/powerpoint/2010/main" val="3643257027"/>
              </p:ext>
            </p:extLst>
          </p:nvPr>
        </p:nvGraphicFramePr>
        <p:xfrm>
          <a:off x="1091939" y="2659744"/>
          <a:ext cx="8687203" cy="2653949"/>
        </p:xfrm>
        <a:graphic>
          <a:graphicData uri="http://schemas.openxmlformats.org/drawingml/2006/table">
            <a:tbl>
              <a:tblPr firstRow="1" bandRow="1">
                <a:tableStyleId>{5C22544A-7EE6-4342-B048-85BDC9FD1C3A}</a:tableStyleId>
              </a:tblPr>
              <a:tblGrid>
                <a:gridCol w="1372003"/>
                <a:gridCol w="1463040">
                  <a:extLst>
                    <a:ext uri="{9D8B030D-6E8A-4147-A177-3AD203B41FA5}">
                      <a16:colId xmlns="" xmlns:a16="http://schemas.microsoft.com/office/drawing/2014/main" val="3450668361"/>
                    </a:ext>
                  </a:extLst>
                </a:gridCol>
                <a:gridCol w="1463040">
                  <a:extLst>
                    <a:ext uri="{9D8B030D-6E8A-4147-A177-3AD203B41FA5}">
                      <a16:colId xmlns="" xmlns:a16="http://schemas.microsoft.com/office/drawing/2014/main" val="3347080925"/>
                    </a:ext>
                  </a:extLst>
                </a:gridCol>
                <a:gridCol w="1463040">
                  <a:extLst>
                    <a:ext uri="{9D8B030D-6E8A-4147-A177-3AD203B41FA5}">
                      <a16:colId xmlns="" xmlns:a16="http://schemas.microsoft.com/office/drawing/2014/main" val="1289138644"/>
                    </a:ext>
                  </a:extLst>
                </a:gridCol>
                <a:gridCol w="1463040">
                  <a:extLst>
                    <a:ext uri="{9D8B030D-6E8A-4147-A177-3AD203B41FA5}">
                      <a16:colId xmlns="" xmlns:a16="http://schemas.microsoft.com/office/drawing/2014/main" val="1505372635"/>
                    </a:ext>
                  </a:extLst>
                </a:gridCol>
                <a:gridCol w="1463040">
                  <a:extLst>
                    <a:ext uri="{9D8B030D-6E8A-4147-A177-3AD203B41FA5}">
                      <a16:colId xmlns="" xmlns:a16="http://schemas.microsoft.com/office/drawing/2014/main" val="1968413150"/>
                    </a:ext>
                  </a:extLst>
                </a:gridCol>
              </a:tblGrid>
              <a:tr h="442673">
                <a:tc>
                  <a:txBody>
                    <a:bodyPr/>
                    <a:lstStyle/>
                    <a:p>
                      <a:pPr algn="ctr"/>
                      <a:endParaRPr lang="en-US" sz="1600"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Monday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Tuesday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Wednesday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Thursday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chemeClr val="tx1"/>
                          </a:solidFill>
                          <a:latin typeface="Arial Black" panose="020B0A04020102020204" pitchFamily="34" charset="0"/>
                          <a:ea typeface="Cozy" panose="02000603000000000000" pitchFamily="2" charset="0"/>
                        </a:rPr>
                        <a:t>Friday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59023150"/>
                  </a:ext>
                </a:extLst>
              </a:tr>
              <a:tr h="4426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8:00-9:10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600" b="1" dirty="0" smtClean="0">
                          <a:solidFill>
                            <a:schemeClr val="tx1"/>
                          </a:solidFill>
                          <a:latin typeface="Arial Black" panose="020B0A04020102020204" pitchFamily="34" charset="0"/>
                          <a:ea typeface="Cozy" panose="02000603000000000000" pitchFamily="2" charset="0"/>
                        </a:rPr>
                        <a:t>10 – 1</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600" b="1" dirty="0" smtClean="0">
                          <a:solidFill>
                            <a:schemeClr val="tx1"/>
                          </a:solidFill>
                          <a:latin typeface="Arial Black" panose="020B0A04020102020204" pitchFamily="34" charset="0"/>
                          <a:ea typeface="Cozy" panose="02000603000000000000" pitchFamily="2" charset="0"/>
                        </a:rPr>
                        <a:t>PI</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600" b="1" dirty="0" smtClean="0">
                          <a:solidFill>
                            <a:schemeClr val="tx1"/>
                          </a:solidFill>
                          <a:latin typeface="Arial Black" panose="020B0A04020102020204" pitchFamily="34" charset="0"/>
                          <a:ea typeface="Cozy" panose="02000603000000000000" pitchFamily="2" charset="0"/>
                        </a:rPr>
                        <a:t>9-2</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600" b="1" dirty="0" smtClean="0">
                          <a:solidFill>
                            <a:schemeClr val="tx1"/>
                          </a:solidFill>
                          <a:latin typeface="Arial Black" panose="020B0A04020102020204" pitchFamily="34" charset="0"/>
                          <a:ea typeface="Cozy" panose="02000603000000000000" pitchFamily="2" charset="0"/>
                        </a:rPr>
                        <a:t>8-2</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Administrative work</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Answer questions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Work with PC students</a:t>
                      </a:r>
                      <a:endParaRPr kumimoji="0" lang="en-US" sz="1200" b="1" i="0" u="none" strike="noStrike" kern="1200" cap="none" spc="0" normalizeH="0" baseline="0" noProof="0" dirty="0">
                        <a:ln>
                          <a:noFill/>
                        </a:ln>
                        <a:solidFill>
                          <a:prstClr val="black"/>
                        </a:solidFill>
                        <a:effectLst/>
                        <a:uLnTx/>
                        <a:uFillTx/>
                        <a:latin typeface="Arial Black" panose="020B0A04020102020204" pitchFamily="34" charset="0"/>
                        <a:ea typeface="Cozy" panose="02000603000000000000" pitchFamily="2"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2673">
                <a:tc>
                  <a:txBody>
                    <a:bodyPr/>
                    <a:lstStyle/>
                    <a:p>
                      <a:pPr algn="ctr"/>
                      <a:endParaRPr lang="en-US" sz="1400" b="1" dirty="0" smtClean="0">
                        <a:solidFill>
                          <a:schemeClr val="tx1"/>
                        </a:solidFill>
                        <a:latin typeface="Arial Black" panose="020B0A04020102020204" pitchFamily="34" charset="0"/>
                        <a:ea typeface="Cozy" panose="02000603000000000000" pitchFamily="2" charset="0"/>
                      </a:endParaRPr>
                    </a:p>
                    <a:p>
                      <a:pPr algn="ctr"/>
                      <a:r>
                        <a:rPr lang="en-US" sz="1400" b="1" dirty="0" smtClean="0">
                          <a:solidFill>
                            <a:schemeClr val="tx1"/>
                          </a:solidFill>
                          <a:latin typeface="Arial Black" panose="020B0A04020102020204" pitchFamily="34" charset="0"/>
                          <a:ea typeface="Cozy" panose="02000603000000000000" pitchFamily="2" charset="0"/>
                        </a:rPr>
                        <a:t>9:10-10:20</a:t>
                      </a:r>
                      <a:endParaRPr lang="en-US" sz="14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600" b="1" dirty="0" smtClean="0">
                          <a:solidFill>
                            <a:schemeClr val="tx1"/>
                          </a:solidFill>
                          <a:latin typeface="Arial Black" panose="020B0A04020102020204" pitchFamily="34" charset="0"/>
                          <a:ea typeface="Cozy" panose="02000603000000000000" pitchFamily="2" charset="0"/>
                        </a:rPr>
                        <a:t>9-2</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600" b="1" dirty="0" smtClean="0">
                          <a:solidFill>
                            <a:schemeClr val="tx1"/>
                          </a:solidFill>
                          <a:latin typeface="Arial Black" panose="020B0A04020102020204" pitchFamily="34" charset="0"/>
                          <a:ea typeface="Cozy" panose="02000603000000000000" pitchFamily="2" charset="0"/>
                        </a:rPr>
                        <a:t>8-2</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600" b="1" dirty="0" smtClean="0">
                          <a:solidFill>
                            <a:schemeClr val="tx1"/>
                          </a:solidFill>
                          <a:latin typeface="Arial Black" panose="020B0A04020102020204" pitchFamily="34" charset="0"/>
                          <a:ea typeface="Cozy" panose="02000603000000000000" pitchFamily="2" charset="0"/>
                        </a:rPr>
                        <a:t>9-1</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CP</a:t>
                      </a:r>
                      <a:endParaRPr kumimoji="0" lang="en-US" sz="1600" b="1" i="0" u="none" strike="noStrike" kern="1200" cap="none" spc="0" normalizeH="0" baseline="0" noProof="0" dirty="0">
                        <a:ln>
                          <a:noFill/>
                        </a:ln>
                        <a:solidFill>
                          <a:prstClr val="black"/>
                        </a:solidFill>
                        <a:effectLst/>
                        <a:uLnTx/>
                        <a:uFillTx/>
                        <a:latin typeface="Arial Black" panose="020B0A04020102020204" pitchFamily="34" charset="0"/>
                        <a:ea typeface="Cozy" panose="02000603000000000000" pitchFamily="2"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2673">
                <a:tc>
                  <a:txBody>
                    <a:bodyPr/>
                    <a:lstStyle/>
                    <a:p>
                      <a:pPr algn="ctr"/>
                      <a:endParaRPr lang="en-US" sz="1400" b="1" dirty="0" smtClean="0">
                        <a:solidFill>
                          <a:schemeClr val="tx1"/>
                        </a:solidFill>
                        <a:latin typeface="Arial Black" panose="020B0A04020102020204" pitchFamily="34" charset="0"/>
                        <a:ea typeface="Cozy" panose="02000603000000000000" pitchFamily="2" charset="0"/>
                      </a:endParaRPr>
                    </a:p>
                    <a:p>
                      <a:pPr algn="ctr"/>
                      <a:r>
                        <a:rPr lang="en-US" sz="1400" b="1" dirty="0" smtClean="0">
                          <a:solidFill>
                            <a:schemeClr val="tx1"/>
                          </a:solidFill>
                          <a:latin typeface="Arial Black" panose="020B0A04020102020204" pitchFamily="34" charset="0"/>
                          <a:ea typeface="Cozy" panose="02000603000000000000" pitchFamily="2" charset="0"/>
                        </a:rPr>
                        <a:t>10:20-11:30</a:t>
                      </a:r>
                      <a:endParaRPr lang="en-US" sz="14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600" b="1" dirty="0" smtClean="0">
                          <a:solidFill>
                            <a:schemeClr val="tx1"/>
                          </a:solidFill>
                          <a:latin typeface="Arial Black" panose="020B0A04020102020204" pitchFamily="34" charset="0"/>
                          <a:ea typeface="Cozy" panose="02000603000000000000" pitchFamily="2" charset="0"/>
                        </a:rPr>
                        <a:t>9</a:t>
                      </a:r>
                      <a:r>
                        <a:rPr lang="en-US" sz="1600" b="1" baseline="0" dirty="0" smtClean="0">
                          <a:solidFill>
                            <a:schemeClr val="tx1"/>
                          </a:solidFill>
                          <a:latin typeface="Arial Black" panose="020B0A04020102020204" pitchFamily="34" charset="0"/>
                          <a:ea typeface="Cozy" panose="02000603000000000000" pitchFamily="2" charset="0"/>
                        </a:rPr>
                        <a:t> - </a:t>
                      </a:r>
                      <a:r>
                        <a:rPr lang="en-US" sz="1600" b="1" dirty="0" smtClean="0">
                          <a:solidFill>
                            <a:schemeClr val="tx1"/>
                          </a:solidFill>
                          <a:latin typeface="Arial Black" panose="020B0A04020102020204" pitchFamily="34" charset="0"/>
                          <a:ea typeface="Cozy" panose="02000603000000000000" pitchFamily="2" charset="0"/>
                        </a:rPr>
                        <a:t>1</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600" b="1" dirty="0" smtClean="0">
                          <a:solidFill>
                            <a:schemeClr val="tx1"/>
                          </a:solidFill>
                          <a:latin typeface="Arial Black" panose="020B0A04020102020204" pitchFamily="34" charset="0"/>
                          <a:ea typeface="Cozy" panose="02000603000000000000" pitchFamily="2" charset="0"/>
                        </a:rPr>
                        <a:t>CP</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600" b="1" dirty="0" smtClean="0">
                          <a:solidFill>
                            <a:schemeClr val="tx1"/>
                          </a:solidFill>
                          <a:latin typeface="Arial Black" panose="020B0A04020102020204" pitchFamily="34" charset="0"/>
                          <a:ea typeface="Cozy" panose="02000603000000000000" pitchFamily="2" charset="0"/>
                        </a:rPr>
                        <a:t>9-3</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dirty="0" smtClean="0">
                        <a:solidFill>
                          <a:schemeClr val="tx1"/>
                        </a:solidFill>
                        <a:latin typeface="Arial Black" panose="020B0A04020102020204" pitchFamily="34" charset="0"/>
                        <a:ea typeface="Cozy" panose="02000603000000000000" pitchFamily="2" charset="0"/>
                      </a:endParaRPr>
                    </a:p>
                    <a:p>
                      <a:pPr algn="ctr"/>
                      <a:r>
                        <a:rPr lang="en-US" sz="1600" b="1" dirty="0" smtClean="0">
                          <a:solidFill>
                            <a:schemeClr val="tx1"/>
                          </a:solidFill>
                          <a:latin typeface="Arial Black" panose="020B0A04020102020204" pitchFamily="34" charset="0"/>
                          <a:ea typeface="Cozy" panose="02000603000000000000" pitchFamily="2" charset="0"/>
                        </a:rPr>
                        <a:t>10-1</a:t>
                      </a: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b="1" dirty="0">
                        <a:solidFill>
                          <a:schemeClr val="tx1"/>
                        </a:solidFill>
                        <a:latin typeface="Arial Black" panose="020B0A04020102020204" pitchFamily="34" charset="0"/>
                        <a:ea typeface="Cozy"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95836">
                <a:tc>
                  <a:txBody>
                    <a:bodyPr/>
                    <a:lstStyle/>
                    <a:p>
                      <a:pPr marL="0" indent="0">
                        <a:buFontTx/>
                        <a:buNone/>
                      </a:pPr>
                      <a:endParaRPr lang="en-US" sz="1600" b="1" dirty="0" smtClean="0">
                        <a:latin typeface="Arial" panose="020B0604020202020204" pitchFamily="34" charset="0"/>
                        <a:cs typeface="Arial" panose="020B0604020202020204" pitchFamily="34" charset="0"/>
                      </a:endParaRPr>
                    </a:p>
                    <a:p>
                      <a:pPr marL="0" indent="0">
                        <a:buFontTx/>
                        <a:buNone/>
                      </a:pPr>
                      <a:r>
                        <a:rPr lang="en-US" sz="1600" b="1" dirty="0" smtClean="0">
                          <a:latin typeface="Arial" panose="020B0604020202020204" pitchFamily="34" charset="0"/>
                          <a:cs typeface="Arial" panose="020B0604020202020204" pitchFamily="34" charset="0"/>
                        </a:rPr>
                        <a:t>11:30-12:40</a:t>
                      </a:r>
                      <a:endParaRPr lang="en-US" sz="1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a:buFontTx/>
                        <a:buNone/>
                      </a:pPr>
                      <a:endParaRPr lang="en-US" sz="1200" b="1" dirty="0" smtClean="0">
                        <a:latin typeface="Arial Black" panose="020B0A04020102020204" pitchFamily="34" charset="0"/>
                        <a:cs typeface="Arial" panose="020B0604020202020204" pitchFamily="34" charset="0"/>
                      </a:endParaRPr>
                    </a:p>
                    <a:p>
                      <a:pPr marL="0" indent="0" algn="ctr">
                        <a:buFontTx/>
                        <a:buNone/>
                      </a:pPr>
                      <a:r>
                        <a:rPr lang="en-US" sz="1600" b="1" dirty="0" smtClean="0">
                          <a:latin typeface="Arial Black" panose="020B0A04020102020204" pitchFamily="34" charset="0"/>
                          <a:cs typeface="Arial" panose="020B0604020202020204" pitchFamily="34" charset="0"/>
                        </a:rPr>
                        <a:t>9 - 3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latin typeface="Arial Black" panose="020B0A040201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Black" panose="020B0A04020102020204" pitchFamily="34" charset="0"/>
                          <a:cs typeface="Arial" panose="020B0604020202020204" pitchFamily="34" charset="0"/>
                        </a:rPr>
                        <a:t>10-1</a:t>
                      </a:r>
                      <a:endParaRPr lang="en-US" sz="1600" b="1" dirty="0">
                        <a:latin typeface="Arial Black" panose="020B0A04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Arial Black" panose="020B0A04020102020204" pitchFamily="34" charset="0"/>
                          <a:ea typeface="Cozy" panose="02000603000000000000" pitchFamily="2" charset="0"/>
                          <a:cs typeface="+mn-cs"/>
                        </a:rPr>
                        <a:t>PI</a:t>
                      </a:r>
                      <a:endParaRPr kumimoji="0" lang="en-US" sz="1600" b="1" i="0" u="none" strike="noStrike" kern="1200" cap="none" spc="0" normalizeH="0" baseline="0" noProof="0" dirty="0">
                        <a:ln>
                          <a:noFill/>
                        </a:ln>
                        <a:solidFill>
                          <a:prstClr val="black"/>
                        </a:solidFill>
                        <a:effectLst/>
                        <a:uLnTx/>
                        <a:uFillTx/>
                        <a:latin typeface="Arial Black" panose="020B0A04020102020204" pitchFamily="34" charset="0"/>
                        <a:ea typeface="Cozy" panose="02000603000000000000" pitchFamily="2"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Tx/>
                        <a:buNone/>
                      </a:pPr>
                      <a:endParaRPr lang="en-US" sz="1200" b="1" dirty="0" smtClean="0">
                        <a:latin typeface="Arial Black" panose="020B0A04020102020204" pitchFamily="34" charset="0"/>
                        <a:cs typeface="Arial" panose="020B0604020202020204" pitchFamily="34" charset="0"/>
                      </a:endParaRPr>
                    </a:p>
                    <a:p>
                      <a:pPr marL="0" indent="0" algn="ctr">
                        <a:buFontTx/>
                        <a:buNone/>
                      </a:pPr>
                      <a:r>
                        <a:rPr lang="en-US" sz="1600" b="1" dirty="0" smtClean="0">
                          <a:latin typeface="Arial Black" panose="020B0A04020102020204" pitchFamily="34" charset="0"/>
                          <a:cs typeface="Arial" panose="020B0604020202020204" pitchFamily="34" charset="0"/>
                        </a:rPr>
                        <a:t>9-2</a:t>
                      </a:r>
                      <a:endParaRPr lang="en-US" sz="1600" b="1" dirty="0">
                        <a:latin typeface="Arial Black" panose="020B0A04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indent="0" algn="ctr">
                        <a:buFontTx/>
                        <a:buNone/>
                      </a:pPr>
                      <a:endParaRPr lang="en-US" sz="1600" b="1" dirty="0">
                        <a:latin typeface="Arial Black" panose="020B0A04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453545218"/>
                  </a:ext>
                </a:extLst>
              </a:tr>
            </a:tbl>
          </a:graphicData>
        </a:graphic>
      </p:graphicFrame>
    </p:spTree>
    <p:extLst>
      <p:ext uri="{BB962C8B-B14F-4D97-AF65-F5344CB8AC3E}">
        <p14:creationId xmlns:p14="http://schemas.microsoft.com/office/powerpoint/2010/main" val="1514747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0A29B9B3-E9CA-45D6-9FF3-F13F2D82DA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Rectangle 7">
            <a:extLst>
              <a:ext uri="{FF2B5EF4-FFF2-40B4-BE49-F238E27FC236}">
                <a16:creationId xmlns="" xmlns:a16="http://schemas.microsoft.com/office/drawing/2014/main" id="{662A8F0F-6684-4054-AAE3-455AFAB46A75}"/>
              </a:ext>
            </a:extLst>
          </p:cNvPr>
          <p:cNvSpPr/>
          <p:nvPr/>
        </p:nvSpPr>
        <p:spPr>
          <a:xfrm>
            <a:off x="740229" y="1141354"/>
            <a:ext cx="10522857" cy="1477328"/>
          </a:xfrm>
          <a:prstGeom prst="rect">
            <a:avLst/>
          </a:prstGeom>
        </p:spPr>
        <p:txBody>
          <a:bodyPr wrap="square">
            <a:spAutoFit/>
          </a:bodyPr>
          <a:lstStyle/>
          <a:p>
            <a:pPr algn="ctr"/>
            <a:r>
              <a:rPr lang="en-US" sz="4500" dirty="0">
                <a:latin typeface="Arial Black" panose="020B0A04020102020204" pitchFamily="34" charset="0"/>
                <a:ea typeface="TTGScrambledEggs" panose="02000603000000000000" pitchFamily="2" charset="0"/>
                <a:cs typeface="Times New Roman" panose="02020603050405020304" pitchFamily="18" charset="0"/>
              </a:rPr>
              <a:t>Be Prepared For Our </a:t>
            </a:r>
          </a:p>
          <a:p>
            <a:pPr algn="ctr"/>
            <a:r>
              <a:rPr lang="en-US" sz="4500" dirty="0" smtClean="0">
                <a:latin typeface="Arial Black" panose="020B0A04020102020204" pitchFamily="34" charset="0"/>
                <a:ea typeface="TTGScrambledEggs" panose="02000603000000000000" pitchFamily="2" charset="0"/>
                <a:cs typeface="Times New Roman" panose="02020603050405020304" pitchFamily="18" charset="0"/>
              </a:rPr>
              <a:t>M. Teams </a:t>
            </a:r>
            <a:r>
              <a:rPr lang="en-US" sz="4500" dirty="0">
                <a:latin typeface="Arial Black" panose="020B0A04020102020204" pitchFamily="34" charset="0"/>
                <a:ea typeface="TTGScrambledEggs" panose="02000603000000000000" pitchFamily="2" charset="0"/>
                <a:cs typeface="Times New Roman" panose="02020603050405020304" pitchFamily="18" charset="0"/>
              </a:rPr>
              <a:t>Sessions</a:t>
            </a:r>
            <a:endParaRPr lang="en-US" sz="4500" dirty="0">
              <a:latin typeface="Arial Black" panose="020B0A04020102020204" pitchFamily="34" charset="0"/>
              <a:ea typeface="TTGScrambledEggs" panose="02000603000000000000" pitchFamily="2" charset="0"/>
            </a:endParaRPr>
          </a:p>
        </p:txBody>
      </p:sp>
      <p:sp>
        <p:nvSpPr>
          <p:cNvPr id="9" name="TextBox 8">
            <a:extLst>
              <a:ext uri="{FF2B5EF4-FFF2-40B4-BE49-F238E27FC236}">
                <a16:creationId xmlns="" xmlns:a16="http://schemas.microsoft.com/office/drawing/2014/main" id="{F74EB8F8-A56C-4608-B3F9-38209CB3B2B2}"/>
              </a:ext>
            </a:extLst>
          </p:cNvPr>
          <p:cNvSpPr txBox="1"/>
          <p:nvPr/>
        </p:nvSpPr>
        <p:spPr>
          <a:xfrm>
            <a:off x="3264278" y="2618682"/>
            <a:ext cx="7708522" cy="3416320"/>
          </a:xfrm>
          <a:prstGeom prst="rect">
            <a:avLst/>
          </a:prstGeom>
          <a:noFill/>
        </p:spPr>
        <p:txBody>
          <a:bodyPr wrap="square" rtlCol="0">
            <a:spAutoFit/>
          </a:bodyPr>
          <a:lstStyle/>
          <a:p>
            <a:pPr marL="285750" lvl="0" indent="-285750">
              <a:buFont typeface="Arial" panose="020B0604020202020204" pitchFamily="34" charset="0"/>
              <a:buChar char="•"/>
            </a:pPr>
            <a:r>
              <a:rPr lang="en-US" sz="2200" dirty="0">
                <a:solidFill>
                  <a:prstClr val="black"/>
                </a:solidFill>
                <a:latin typeface="Arial" panose="020B0604020202020204" pitchFamily="34" charset="0"/>
                <a:cs typeface="Arial" panose="020B0604020202020204" pitchFamily="34" charset="0"/>
              </a:rPr>
              <a:t>Get ready to be on camera. </a:t>
            </a:r>
          </a:p>
          <a:p>
            <a:pPr marL="742950" lvl="1" indent="-285750">
              <a:buFont typeface="Arial" panose="020B0604020202020204" pitchFamily="34" charset="0"/>
              <a:buChar char="•"/>
            </a:pPr>
            <a:r>
              <a:rPr lang="en-US" sz="2200" dirty="0">
                <a:solidFill>
                  <a:prstClr val="black"/>
                </a:solidFill>
                <a:latin typeface="Arial" panose="020B0604020202020204" pitchFamily="34" charset="0"/>
                <a:cs typeface="Arial" panose="020B0604020202020204" pitchFamily="34" charset="0"/>
              </a:rPr>
              <a:t>Get dress. Comb your hair.  Brush your teeth.</a:t>
            </a:r>
          </a:p>
          <a:p>
            <a:pPr marL="285750" lvl="0" indent="-285750">
              <a:buFont typeface="Arial" panose="020B0604020202020204" pitchFamily="34" charset="0"/>
              <a:buChar char="•"/>
            </a:pPr>
            <a:r>
              <a:rPr lang="en-US" sz="2200" dirty="0">
                <a:solidFill>
                  <a:prstClr val="black"/>
                </a:solidFill>
                <a:latin typeface="Arial" panose="020B0604020202020204" pitchFamily="34" charset="0"/>
                <a:cs typeface="Arial" panose="020B0604020202020204" pitchFamily="34" charset="0"/>
              </a:rPr>
              <a:t>Have breakfast.</a:t>
            </a:r>
          </a:p>
          <a:p>
            <a:pPr marL="285750" lvl="0" indent="-285750">
              <a:buFont typeface="Arial" panose="020B0604020202020204" pitchFamily="34" charset="0"/>
              <a:buChar char="•"/>
            </a:pPr>
            <a:r>
              <a:rPr lang="en-US" sz="2200" dirty="0">
                <a:solidFill>
                  <a:prstClr val="black"/>
                </a:solidFill>
                <a:latin typeface="Arial" panose="020B0604020202020204" pitchFamily="34" charset="0"/>
                <a:cs typeface="Arial" panose="020B0604020202020204" pitchFamily="34" charset="0"/>
              </a:rPr>
              <a:t>Go to the bathroom.</a:t>
            </a:r>
          </a:p>
          <a:p>
            <a:pPr marL="285750" lvl="0" indent="-285750">
              <a:buFont typeface="Arial" panose="020B0604020202020204" pitchFamily="34" charset="0"/>
              <a:buChar char="•"/>
            </a:pPr>
            <a:r>
              <a:rPr lang="en-US" sz="2200" dirty="0">
                <a:solidFill>
                  <a:prstClr val="black"/>
                </a:solidFill>
                <a:latin typeface="Arial" panose="020B0604020202020204" pitchFamily="34" charset="0"/>
                <a:cs typeface="Arial" panose="020B0604020202020204" pitchFamily="34" charset="0"/>
              </a:rPr>
              <a:t>Have your electronic device charged or plugged in.</a:t>
            </a:r>
          </a:p>
          <a:p>
            <a:pPr marL="285750" lvl="0" indent="-285750">
              <a:buFont typeface="Arial" panose="020B0604020202020204" pitchFamily="34" charset="0"/>
              <a:buChar char="•"/>
            </a:pPr>
            <a:r>
              <a:rPr lang="en-US" sz="2200" dirty="0">
                <a:solidFill>
                  <a:prstClr val="black"/>
                </a:solidFill>
                <a:latin typeface="Arial" panose="020B0604020202020204" pitchFamily="34" charset="0"/>
                <a:cs typeface="Arial" panose="020B0604020202020204" pitchFamily="34" charset="0"/>
              </a:rPr>
              <a:t>Have your water bottle/cup filled up.</a:t>
            </a:r>
          </a:p>
          <a:p>
            <a:pPr marL="285750" lvl="0" indent="-285750">
              <a:buFont typeface="Arial" panose="020B0604020202020204" pitchFamily="34" charset="0"/>
              <a:buChar char="•"/>
            </a:pPr>
            <a:r>
              <a:rPr lang="en-US" sz="2200" dirty="0">
                <a:solidFill>
                  <a:prstClr val="black"/>
                </a:solidFill>
                <a:latin typeface="Arial" panose="020B0604020202020204" pitchFamily="34" charset="0"/>
                <a:cs typeface="Arial" panose="020B0604020202020204" pitchFamily="34" charset="0"/>
              </a:rPr>
              <a:t>Have any requested materials ready.</a:t>
            </a:r>
          </a:p>
          <a:p>
            <a:pPr marL="285750" lvl="0" indent="-285750">
              <a:buFont typeface="Arial" panose="020B0604020202020204" pitchFamily="34" charset="0"/>
              <a:buChar char="•"/>
            </a:pPr>
            <a:r>
              <a:rPr lang="en-US" sz="2200" dirty="0">
                <a:solidFill>
                  <a:prstClr val="black"/>
                </a:solidFill>
                <a:latin typeface="Arial" panose="020B0604020202020204" pitchFamily="34" charset="0"/>
                <a:cs typeface="Arial" panose="020B0604020202020204" pitchFamily="34" charset="0"/>
              </a:rPr>
              <a:t>Start logging in 5 minutes before your class starts.</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044820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58C8C263-10BD-4D76-A589-48FAC9EE3E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
            <a:ext cx="12192000" cy="6858000"/>
          </a:xfrm>
          <a:prstGeom prst="rect">
            <a:avLst/>
          </a:prstGeom>
        </p:spPr>
      </p:pic>
      <p:sp>
        <p:nvSpPr>
          <p:cNvPr id="6" name="Rectangle 5">
            <a:extLst>
              <a:ext uri="{FF2B5EF4-FFF2-40B4-BE49-F238E27FC236}">
                <a16:creationId xmlns="" xmlns:a16="http://schemas.microsoft.com/office/drawing/2014/main" id="{C4690047-172A-4627-A9CD-6213E97B8CF9}"/>
              </a:ext>
            </a:extLst>
          </p:cNvPr>
          <p:cNvSpPr/>
          <p:nvPr/>
        </p:nvSpPr>
        <p:spPr>
          <a:xfrm>
            <a:off x="740228" y="1100240"/>
            <a:ext cx="10632621" cy="784830"/>
          </a:xfrm>
          <a:prstGeom prst="rect">
            <a:avLst/>
          </a:prstGeom>
        </p:spPr>
        <p:txBody>
          <a:bodyPr wrap="square">
            <a:spAutoFit/>
          </a:bodyPr>
          <a:lstStyle/>
          <a:p>
            <a:pPr algn="ctr"/>
            <a:r>
              <a:rPr lang="en-US" sz="4500" dirty="0" smtClean="0">
                <a:latin typeface="Arial Black" panose="020B0A04020102020204" pitchFamily="34" charset="0"/>
                <a:ea typeface="TTGScrambledEggs" panose="02000603000000000000" pitchFamily="2" charset="0"/>
                <a:cs typeface="Times New Roman" panose="02020603050405020304" pitchFamily="18" charset="0"/>
              </a:rPr>
              <a:t>M. Teams </a:t>
            </a:r>
            <a:r>
              <a:rPr lang="en-US" sz="4500" dirty="0">
                <a:latin typeface="Arial Black" panose="020B0A04020102020204" pitchFamily="34" charset="0"/>
                <a:ea typeface="TTGScrambledEggs" panose="02000603000000000000" pitchFamily="2" charset="0"/>
                <a:cs typeface="Times New Roman" panose="02020603050405020304" pitchFamily="18" charset="0"/>
              </a:rPr>
              <a:t>Expectations</a:t>
            </a:r>
            <a:endParaRPr lang="en-US" sz="4500" dirty="0">
              <a:latin typeface="Arial Black" panose="020B0A04020102020204" pitchFamily="34" charset="0"/>
              <a:ea typeface="TTGScrambledEggs" panose="02000603000000000000" pitchFamily="2" charset="0"/>
            </a:endParaRPr>
          </a:p>
        </p:txBody>
      </p:sp>
      <p:sp>
        <p:nvSpPr>
          <p:cNvPr id="7" name="TextBox 6">
            <a:extLst>
              <a:ext uri="{FF2B5EF4-FFF2-40B4-BE49-F238E27FC236}">
                <a16:creationId xmlns="" xmlns:a16="http://schemas.microsoft.com/office/drawing/2014/main" id="{4B7363C9-6B81-4097-B3EA-0AC38F04437A}"/>
              </a:ext>
            </a:extLst>
          </p:cNvPr>
          <p:cNvSpPr txBox="1"/>
          <p:nvPr/>
        </p:nvSpPr>
        <p:spPr>
          <a:xfrm>
            <a:off x="1001486" y="1739927"/>
            <a:ext cx="9289143" cy="3662541"/>
          </a:xfrm>
          <a:prstGeom prst="rect">
            <a:avLst/>
          </a:prstGeom>
          <a:noFill/>
        </p:spPr>
        <p:txBody>
          <a:bodyPr wrap="square" rtlCol="0">
            <a:spAutoFit/>
          </a:bodyPr>
          <a:lstStyle/>
          <a:p>
            <a:pPr marL="285750" lvl="0" indent="-285750">
              <a:buFont typeface="Arial" panose="020B0604020202020204" pitchFamily="34" charset="0"/>
              <a:buChar char="•"/>
            </a:pPr>
            <a:r>
              <a:rPr lang="en-US" sz="2000" b="1" dirty="0">
                <a:solidFill>
                  <a:prstClr val="black"/>
                </a:solidFill>
                <a:latin typeface="Arial" panose="020B0604020202020204" pitchFamily="34" charset="0"/>
                <a:cs typeface="Arial" panose="020B0604020202020204" pitchFamily="34" charset="0"/>
              </a:rPr>
              <a:t>Be logged into our Teams meeting at the right time. </a:t>
            </a:r>
          </a:p>
          <a:p>
            <a:pPr marL="742950" lvl="1" indent="-285750">
              <a:buFont typeface="Arial" panose="020B0604020202020204" pitchFamily="34" charset="0"/>
              <a:buChar char="•"/>
            </a:pPr>
            <a:r>
              <a:rPr lang="en-US" sz="2000" b="1" dirty="0">
                <a:solidFill>
                  <a:prstClr val="black"/>
                </a:solidFill>
                <a:latin typeface="Arial" panose="020B0604020202020204" pitchFamily="34" charset="0"/>
                <a:cs typeface="Arial" panose="020B0604020202020204" pitchFamily="34" charset="0"/>
              </a:rPr>
              <a:t>Find our invitation on the calendar and Join.  </a:t>
            </a:r>
          </a:p>
          <a:p>
            <a:pPr lvl="1"/>
            <a:endParaRPr lang="en-US" sz="1200" b="1"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2000" b="1" dirty="0">
                <a:solidFill>
                  <a:prstClr val="black"/>
                </a:solidFill>
                <a:latin typeface="Arial" panose="020B0604020202020204" pitchFamily="34" charset="0"/>
                <a:cs typeface="Arial" panose="020B0604020202020204" pitchFamily="34" charset="0"/>
              </a:rPr>
              <a:t>Camera on.</a:t>
            </a:r>
          </a:p>
          <a:p>
            <a:pPr marL="285750" lvl="0" indent="-285750">
              <a:buFont typeface="Arial" panose="020B0604020202020204" pitchFamily="34" charset="0"/>
              <a:buChar char="•"/>
            </a:pPr>
            <a:endParaRPr lang="en-US" sz="1200" b="1"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2000" b="1" dirty="0">
                <a:solidFill>
                  <a:prstClr val="black"/>
                </a:solidFill>
                <a:latin typeface="Arial" panose="020B0604020202020204" pitchFamily="34" charset="0"/>
                <a:cs typeface="Arial" panose="020B0604020202020204" pitchFamily="34" charset="0"/>
              </a:rPr>
              <a:t>Microphone muted, except for when you want to speak.</a:t>
            </a:r>
          </a:p>
          <a:p>
            <a:pPr marL="742950" lvl="1" indent="-285750">
              <a:buFont typeface="Arial" panose="020B0604020202020204" pitchFamily="34" charset="0"/>
              <a:buChar char="•"/>
            </a:pPr>
            <a:r>
              <a:rPr lang="en-US" sz="2000" b="1" dirty="0">
                <a:solidFill>
                  <a:prstClr val="black"/>
                </a:solidFill>
                <a:latin typeface="Arial" panose="020B0604020202020204" pitchFamily="34" charset="0"/>
                <a:cs typeface="Arial" panose="020B0604020202020204" pitchFamily="34" charset="0"/>
              </a:rPr>
              <a:t>Don’t interrupt others.</a:t>
            </a:r>
          </a:p>
          <a:p>
            <a:pPr marL="742950" lvl="1" indent="-285750">
              <a:buFont typeface="Arial" panose="020B0604020202020204" pitchFamily="34" charset="0"/>
              <a:buChar char="•"/>
            </a:pPr>
            <a:r>
              <a:rPr lang="en-US" sz="2000" b="1" dirty="0">
                <a:solidFill>
                  <a:prstClr val="black"/>
                </a:solidFill>
                <a:latin typeface="Arial" panose="020B0604020202020204" pitchFamily="34" charset="0"/>
                <a:cs typeface="Arial" panose="020B0604020202020204" pitchFamily="34" charset="0"/>
              </a:rPr>
              <a:t>Raise your hand; wait until you are called upon.</a:t>
            </a:r>
          </a:p>
          <a:p>
            <a:pPr marL="742950" lvl="1" indent="-285750">
              <a:buFont typeface="Arial" panose="020B0604020202020204" pitchFamily="34" charset="0"/>
              <a:buChar char="•"/>
            </a:pPr>
            <a:endParaRPr lang="en-US" sz="1200" b="1"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2000" b="1" dirty="0">
                <a:solidFill>
                  <a:prstClr val="black"/>
                </a:solidFill>
                <a:latin typeface="Arial" panose="020B0604020202020204" pitchFamily="34" charset="0"/>
                <a:cs typeface="Arial" panose="020B0604020202020204" pitchFamily="34" charset="0"/>
              </a:rPr>
              <a:t>There will be a question (1 point each) or a quiz (5-10 points) to answer at the beginning of each class. Do it as soon as possible.  </a:t>
            </a:r>
          </a:p>
          <a:p>
            <a:pPr marL="285750" lvl="0" indent="-285750">
              <a:buFont typeface="Arial" panose="020B0604020202020204" pitchFamily="34" charset="0"/>
              <a:buChar char="•"/>
            </a:pPr>
            <a:endParaRPr lang="en-US" sz="1200" b="1"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2000" b="1" dirty="0">
                <a:solidFill>
                  <a:prstClr val="black"/>
                </a:solidFill>
                <a:latin typeface="Arial" panose="020B0604020202020204" pitchFamily="34" charset="0"/>
                <a:cs typeface="Arial" panose="020B0604020202020204" pitchFamily="34" charset="0"/>
              </a:rPr>
              <a:t>Participate in activities</a:t>
            </a:r>
            <a:r>
              <a:rPr lang="en-US" sz="2400" b="1" dirty="0" smtClean="0">
                <a:solidFill>
                  <a:prstClr val="black"/>
                </a:solidFill>
                <a:latin typeface="Arial" panose="020B0604020202020204" pitchFamily="34" charset="0"/>
                <a:cs typeface="Arial" panose="020B0604020202020204" pitchFamily="34" charset="0"/>
              </a:rPr>
              <a:t>.</a:t>
            </a:r>
            <a:endParaRPr lang="en-US" dirty="0">
              <a:latin typeface="Bahnschrift" panose="020B0502040204020203" pitchFamily="34" charset="0"/>
            </a:endParaRPr>
          </a:p>
        </p:txBody>
      </p:sp>
    </p:spTree>
    <p:extLst>
      <p:ext uri="{BB962C8B-B14F-4D97-AF65-F5344CB8AC3E}">
        <p14:creationId xmlns:p14="http://schemas.microsoft.com/office/powerpoint/2010/main" val="4237542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45754A-01A2-4153-A1E0-BB7C85D57E1D}"/>
              </a:ext>
            </a:extLst>
          </p:cNvPr>
          <p:cNvSpPr>
            <a:spLocks noGrp="1"/>
          </p:cNvSpPr>
          <p:nvPr>
            <p:ph type="title"/>
          </p:nvPr>
        </p:nvSpPr>
        <p:spPr/>
        <p:txBody>
          <a:bodyPr/>
          <a:lstStyle/>
          <a:p>
            <a:endParaRPr lang="en-US"/>
          </a:p>
        </p:txBody>
      </p:sp>
      <p:pic>
        <p:nvPicPr>
          <p:cNvPr id="5" name="Content Placeholder 4">
            <a:extLst>
              <a:ext uri="{FF2B5EF4-FFF2-40B4-BE49-F238E27FC236}">
                <a16:creationId xmlns="" xmlns:a16="http://schemas.microsoft.com/office/drawing/2014/main" id="{69F26900-C113-4F1D-B8B4-4E2019B5E7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8100"/>
            <a:ext cx="12192000" cy="6858000"/>
          </a:xfrm>
        </p:spPr>
      </p:pic>
      <p:sp>
        <p:nvSpPr>
          <p:cNvPr id="6" name="Rectangle 5">
            <a:extLst>
              <a:ext uri="{FF2B5EF4-FFF2-40B4-BE49-F238E27FC236}">
                <a16:creationId xmlns="" xmlns:a16="http://schemas.microsoft.com/office/drawing/2014/main" id="{04C1BE81-6F3F-4DF2-BEFD-DAA61EE80311}"/>
              </a:ext>
            </a:extLst>
          </p:cNvPr>
          <p:cNvSpPr/>
          <p:nvPr/>
        </p:nvSpPr>
        <p:spPr>
          <a:xfrm>
            <a:off x="740229" y="1230868"/>
            <a:ext cx="10522857" cy="784830"/>
          </a:xfrm>
          <a:prstGeom prst="rect">
            <a:avLst/>
          </a:prstGeom>
        </p:spPr>
        <p:txBody>
          <a:bodyPr wrap="square">
            <a:spAutoFit/>
          </a:bodyPr>
          <a:lstStyle/>
          <a:p>
            <a:pPr algn="ctr"/>
            <a:r>
              <a:rPr lang="en-US" sz="4500" dirty="0">
                <a:latin typeface="Arial Black" panose="020B0A04020102020204" pitchFamily="34" charset="0"/>
                <a:ea typeface="TTGScrambledEggs" panose="02000603000000000000" pitchFamily="2" charset="0"/>
                <a:cs typeface="Times New Roman" panose="02020603050405020304" pitchFamily="18" charset="0"/>
              </a:rPr>
              <a:t>Late Assignment Policy</a:t>
            </a:r>
            <a:endParaRPr lang="en-US" sz="4500" dirty="0">
              <a:latin typeface="Arial Black" panose="020B0A04020102020204" pitchFamily="34" charset="0"/>
              <a:ea typeface="TTGScrambledEggs" panose="02000603000000000000" pitchFamily="2" charset="0"/>
            </a:endParaRPr>
          </a:p>
        </p:txBody>
      </p:sp>
      <p:sp>
        <p:nvSpPr>
          <p:cNvPr id="7" name="TextBox 6">
            <a:extLst>
              <a:ext uri="{FF2B5EF4-FFF2-40B4-BE49-F238E27FC236}">
                <a16:creationId xmlns="" xmlns:a16="http://schemas.microsoft.com/office/drawing/2014/main" id="{D93155EF-6AF3-4F82-90BA-AD41FA67977C}"/>
              </a:ext>
            </a:extLst>
          </p:cNvPr>
          <p:cNvSpPr txBox="1"/>
          <p:nvPr/>
        </p:nvSpPr>
        <p:spPr>
          <a:xfrm>
            <a:off x="1013515" y="2250629"/>
            <a:ext cx="7939985" cy="3554819"/>
          </a:xfrm>
          <a:prstGeom prst="rect">
            <a:avLst/>
          </a:prstGeom>
          <a:noFill/>
        </p:spPr>
        <p:txBody>
          <a:bodyPr wrap="square" rtlCol="0">
            <a:spAutoFit/>
          </a:bodyPr>
          <a:lstStyle/>
          <a:p>
            <a:pPr>
              <a:lnSpc>
                <a:spcPct val="125000"/>
              </a:lnSpc>
            </a:pPr>
            <a:r>
              <a:rPr lang="en-US" sz="2000" dirty="0">
                <a:latin typeface="Arial" panose="020B0604020202020204" pitchFamily="34" charset="0"/>
                <a:cs typeface="Arial" panose="020B0604020202020204" pitchFamily="34" charset="0"/>
              </a:rPr>
              <a:t>All work is due by </a:t>
            </a:r>
            <a:r>
              <a:rPr lang="en-US" sz="2000" dirty="0" smtClean="0">
                <a:latin typeface="Arial" panose="020B0604020202020204" pitchFamily="34" charset="0"/>
                <a:cs typeface="Arial" panose="020B0604020202020204" pitchFamily="34" charset="0"/>
              </a:rPr>
              <a:t>the time of the class </a:t>
            </a:r>
            <a:r>
              <a:rPr lang="en-US" sz="2000" dirty="0">
                <a:latin typeface="Arial" panose="020B0604020202020204" pitchFamily="34" charset="0"/>
                <a:cs typeface="Arial" panose="020B0604020202020204" pitchFamily="34" charset="0"/>
              </a:rPr>
              <a:t>on the assigned due date.  </a:t>
            </a:r>
            <a:r>
              <a:rPr lang="en-US" sz="2000" dirty="0" smtClean="0">
                <a:latin typeface="Arial" panose="020B0604020202020204" pitchFamily="34" charset="0"/>
                <a:cs typeface="Arial" panose="020B0604020202020204" pitchFamily="34" charset="0"/>
              </a:rPr>
              <a:t>All work is to be submitted by email. If for any reason you can’t meet the due date you must communicate with me as soon as possible, to find another means to do so.  </a:t>
            </a:r>
            <a:endParaRPr lang="en-US" sz="2000" dirty="0">
              <a:latin typeface="Arial" panose="020B0604020202020204" pitchFamily="34" charset="0"/>
              <a:cs typeface="Arial" panose="020B0604020202020204" pitchFamily="34" charset="0"/>
            </a:endParaRPr>
          </a:p>
          <a:p>
            <a:pPr>
              <a:lnSpc>
                <a:spcPct val="125000"/>
              </a:lnSpc>
            </a:pPr>
            <a:endParaRPr lang="en-US" sz="2000" dirty="0">
              <a:latin typeface="Arial" panose="020B0604020202020204" pitchFamily="34" charset="0"/>
              <a:cs typeface="Arial" panose="020B0604020202020204" pitchFamily="34" charset="0"/>
            </a:endParaRPr>
          </a:p>
          <a:p>
            <a:pPr>
              <a:lnSpc>
                <a:spcPct val="125000"/>
              </a:lnSpc>
            </a:pPr>
            <a:r>
              <a:rPr lang="en-US" sz="2000" dirty="0">
                <a:latin typeface="Arial" panose="020B0604020202020204" pitchFamily="34" charset="0"/>
                <a:cs typeface="Arial" panose="020B0604020202020204" pitchFamily="34" charset="0"/>
              </a:rPr>
              <a:t>If the student turns work in </a:t>
            </a:r>
            <a:r>
              <a:rPr lang="en-US" sz="2000" b="1" dirty="0">
                <a:latin typeface="Arial" panose="020B0604020202020204" pitchFamily="34" charset="0"/>
                <a:cs typeface="Arial" panose="020B0604020202020204" pitchFamily="34" charset="0"/>
              </a:rPr>
              <a:t>1 </a:t>
            </a:r>
            <a:r>
              <a:rPr lang="en-US" sz="2000" b="1" dirty="0" smtClean="0">
                <a:latin typeface="Arial" panose="020B0604020202020204" pitchFamily="34" charset="0"/>
                <a:cs typeface="Arial" panose="020B0604020202020204" pitchFamily="34" charset="0"/>
              </a:rPr>
              <a:t>class day </a:t>
            </a:r>
            <a:r>
              <a:rPr lang="en-US" sz="2000" b="1" dirty="0">
                <a:latin typeface="Arial" panose="020B0604020202020204" pitchFamily="34" charset="0"/>
                <a:cs typeface="Arial" panose="020B0604020202020204" pitchFamily="34" charset="0"/>
              </a:rPr>
              <a:t>late</a:t>
            </a:r>
            <a:r>
              <a:rPr lang="en-US" sz="2000" dirty="0">
                <a:latin typeface="Arial" panose="020B0604020202020204" pitchFamily="34" charset="0"/>
                <a:cs typeface="Arial" panose="020B0604020202020204" pitchFamily="34" charset="0"/>
              </a:rPr>
              <a:t> they will be </a:t>
            </a:r>
            <a:r>
              <a:rPr lang="en-US" sz="2000" b="1" dirty="0">
                <a:latin typeface="Arial" panose="020B0604020202020204" pitchFamily="34" charset="0"/>
                <a:cs typeface="Arial" panose="020B0604020202020204" pitchFamily="34" charset="0"/>
              </a:rPr>
              <a:t>deducted 10%</a:t>
            </a:r>
            <a:r>
              <a:rPr lang="en-US" sz="2000" dirty="0">
                <a:latin typeface="Arial" panose="020B0604020202020204" pitchFamily="34" charset="0"/>
                <a:cs typeface="Arial" panose="020B0604020202020204" pitchFamily="34" charset="0"/>
              </a:rPr>
              <a:t> of the assignment value, on the </a:t>
            </a:r>
            <a:r>
              <a:rPr lang="en-US" sz="2000" b="1" dirty="0">
                <a:latin typeface="Arial" panose="020B0604020202020204" pitchFamily="34" charset="0"/>
                <a:cs typeface="Arial" panose="020B0604020202020204" pitchFamily="34" charset="0"/>
              </a:rPr>
              <a:t>2</a:t>
            </a:r>
            <a:r>
              <a:rPr lang="en-US" sz="2000" b="1" baseline="30000" dirty="0">
                <a:latin typeface="Arial" panose="020B0604020202020204" pitchFamily="34" charset="0"/>
                <a:cs typeface="Arial" panose="020B0604020202020204" pitchFamily="34" charset="0"/>
              </a:rPr>
              <a:t>nd</a:t>
            </a:r>
            <a:r>
              <a:rPr lang="en-US"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class day</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it is late they will be </a:t>
            </a:r>
            <a:r>
              <a:rPr lang="en-US" sz="2000" b="1" dirty="0">
                <a:latin typeface="Arial" panose="020B0604020202020204" pitchFamily="34" charset="0"/>
                <a:cs typeface="Arial" panose="020B0604020202020204" pitchFamily="34" charset="0"/>
              </a:rPr>
              <a:t>deducted 20%</a:t>
            </a:r>
            <a:r>
              <a:rPr lang="en-US" sz="2000" dirty="0">
                <a:latin typeface="Arial" panose="020B0604020202020204" pitchFamily="34" charset="0"/>
                <a:cs typeface="Arial" panose="020B0604020202020204" pitchFamily="34" charset="0"/>
              </a:rPr>
              <a:t> of the assignment value.  On the </a:t>
            </a:r>
            <a:r>
              <a:rPr lang="en-US" sz="2000" b="1" dirty="0">
                <a:latin typeface="Arial" panose="020B0604020202020204" pitchFamily="34" charset="0"/>
                <a:cs typeface="Arial" panose="020B0604020202020204" pitchFamily="34" charset="0"/>
              </a:rPr>
              <a:t>3</a:t>
            </a:r>
            <a:r>
              <a:rPr lang="en-US" sz="2000" b="1" baseline="30000" dirty="0">
                <a:latin typeface="Arial" panose="020B0604020202020204" pitchFamily="34" charset="0"/>
                <a:cs typeface="Arial" panose="020B0604020202020204" pitchFamily="34" charset="0"/>
              </a:rPr>
              <a:t>rd</a:t>
            </a:r>
            <a:r>
              <a:rPr lang="en-US"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class day</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the assignment will receive a </a:t>
            </a:r>
            <a:r>
              <a:rPr lang="en-US" sz="2000" b="1" u="sng" dirty="0">
                <a:latin typeface="Arial" panose="020B0604020202020204" pitchFamily="34" charset="0"/>
                <a:cs typeface="Arial" panose="020B0604020202020204" pitchFamily="34" charset="0"/>
              </a:rPr>
              <a:t>ZERO</a:t>
            </a:r>
            <a:r>
              <a:rPr lang="en-US" sz="2000" b="1" u="sng" dirty="0" smtClean="0">
                <a:latin typeface="Arial" panose="020B0604020202020204" pitchFamily="34" charset="0"/>
                <a:cs typeface="Arial" panose="020B0604020202020204" pitchFamily="34" charset="0"/>
              </a:rPr>
              <a:t>.</a:t>
            </a:r>
            <a:endParaRPr lang="en-US" dirty="0"/>
          </a:p>
        </p:txBody>
      </p:sp>
    </p:spTree>
    <p:extLst>
      <p:ext uri="{BB962C8B-B14F-4D97-AF65-F5344CB8AC3E}">
        <p14:creationId xmlns:p14="http://schemas.microsoft.com/office/powerpoint/2010/main" val="27263494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935</TotalTime>
  <Words>1323</Words>
  <Application>Microsoft Office PowerPoint</Application>
  <PresentationFormat>Custom</PresentationFormat>
  <Paragraphs>346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Agurcia</dc:creator>
  <cp:lastModifiedBy>Carmen</cp:lastModifiedBy>
  <cp:revision>47</cp:revision>
  <dcterms:created xsi:type="dcterms:W3CDTF">2020-08-02T22:43:29Z</dcterms:created>
  <dcterms:modified xsi:type="dcterms:W3CDTF">2020-08-24T03:28:34Z</dcterms:modified>
</cp:coreProperties>
</file>