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2" autoAdjust="0"/>
    <p:restoredTop sz="94660"/>
  </p:normalViewPr>
  <p:slideViewPr>
    <p:cSldViewPr snapToGrid="0">
      <p:cViewPr>
        <p:scale>
          <a:sx n="75" d="100"/>
          <a:sy n="75" d="100"/>
        </p:scale>
        <p:origin x="-34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about:blank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" Type="http://schemas.openxmlformats.org/officeDocument/2006/relationships/image" Target="../media/image2.png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C7144-2BE8-4DCF-B910-305CFE4410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6CFAC9-6391-4B74-AF64-D8B78426CB4D}">
      <dgm:prSet custT="1"/>
      <dgm:spPr/>
      <dgm:t>
        <a:bodyPr/>
        <a:lstStyle/>
        <a:p>
          <a:r>
            <a:rPr lang="es-PR" sz="2500" b="1" dirty="0" err="1">
              <a:solidFill>
                <a:schemeClr val="tx1"/>
              </a:solidFill>
            </a:rPr>
            <a:t>Traits</a:t>
          </a:r>
          <a:r>
            <a:rPr lang="es-PR" sz="2500" dirty="0">
              <a:solidFill>
                <a:schemeClr val="tx1"/>
              </a:solidFill>
            </a:rPr>
            <a:t> are </a:t>
          </a:r>
          <a:r>
            <a:rPr lang="es-PR" sz="2500" dirty="0" err="1">
              <a:solidFill>
                <a:schemeClr val="tx1"/>
              </a:solidFill>
            </a:rPr>
            <a:t>distinguishing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characteristics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that</a:t>
          </a:r>
          <a:r>
            <a:rPr lang="es-PR" sz="2500" dirty="0">
              <a:solidFill>
                <a:schemeClr val="tx1"/>
              </a:solidFill>
            </a:rPr>
            <a:t> are </a:t>
          </a:r>
          <a:r>
            <a:rPr lang="es-PR" sz="2500" dirty="0" err="1">
              <a:solidFill>
                <a:schemeClr val="tx1"/>
              </a:solidFill>
            </a:rPr>
            <a:t>inherited</a:t>
          </a:r>
          <a:r>
            <a:rPr lang="es-PR" sz="2500" dirty="0">
              <a:solidFill>
                <a:schemeClr val="tx1"/>
              </a:solidFill>
            </a:rPr>
            <a:t>, </a:t>
          </a:r>
          <a:r>
            <a:rPr lang="es-PR" sz="2500" dirty="0" err="1">
              <a:solidFill>
                <a:schemeClr val="tx1"/>
              </a:solidFill>
            </a:rPr>
            <a:t>such</a:t>
          </a:r>
          <a:r>
            <a:rPr lang="es-PR" sz="2500" dirty="0">
              <a:solidFill>
                <a:schemeClr val="tx1"/>
              </a:solidFill>
            </a:rPr>
            <a:t> as </a:t>
          </a:r>
          <a:r>
            <a:rPr lang="es-PR" sz="2500" dirty="0" err="1">
              <a:solidFill>
                <a:schemeClr val="tx1"/>
              </a:solidFill>
            </a:rPr>
            <a:t>eye</a:t>
          </a:r>
          <a:r>
            <a:rPr lang="es-PR" sz="2500" dirty="0">
              <a:solidFill>
                <a:schemeClr val="tx1"/>
              </a:solidFill>
            </a:rPr>
            <a:t> color, </a:t>
          </a:r>
          <a:r>
            <a:rPr lang="es-PR" sz="2500" dirty="0" err="1">
              <a:solidFill>
                <a:schemeClr val="tx1"/>
              </a:solidFill>
            </a:rPr>
            <a:t>leaf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shape</a:t>
          </a:r>
          <a:r>
            <a:rPr lang="es-PR" sz="2500" dirty="0">
              <a:solidFill>
                <a:schemeClr val="tx1"/>
              </a:solidFill>
            </a:rPr>
            <a:t>, and </a:t>
          </a:r>
          <a:r>
            <a:rPr lang="es-PR" sz="2500" dirty="0" err="1">
              <a:solidFill>
                <a:schemeClr val="tx1"/>
              </a:solidFill>
            </a:rPr>
            <a:t>tail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lenght</a:t>
          </a:r>
          <a:r>
            <a:rPr lang="es-PR" sz="2500" dirty="0">
              <a:solidFill>
                <a:schemeClr val="tx1"/>
              </a:solidFill>
            </a:rPr>
            <a:t>.</a:t>
          </a:r>
          <a:endParaRPr lang="en-US" sz="2500" dirty="0">
            <a:solidFill>
              <a:schemeClr val="tx1"/>
            </a:solidFill>
          </a:endParaRPr>
        </a:p>
      </dgm:t>
    </dgm:pt>
    <dgm:pt modelId="{C37EB93F-5E4D-463C-83F8-44029A9F92DD}" type="parTrans" cxnId="{71D1792E-E74F-4197-8582-F5A0C1171C6E}">
      <dgm:prSet/>
      <dgm:spPr/>
      <dgm:t>
        <a:bodyPr/>
        <a:lstStyle/>
        <a:p>
          <a:endParaRPr lang="en-US"/>
        </a:p>
      </dgm:t>
    </dgm:pt>
    <dgm:pt modelId="{18579ECE-58FF-4DAE-A5D8-2F443325B323}" type="sibTrans" cxnId="{71D1792E-E74F-4197-8582-F5A0C1171C6E}">
      <dgm:prSet/>
      <dgm:spPr/>
      <dgm:t>
        <a:bodyPr/>
        <a:lstStyle/>
        <a:p>
          <a:endParaRPr lang="en-US"/>
        </a:p>
      </dgm:t>
    </dgm:pt>
    <dgm:pt modelId="{A86DD41F-E074-4BC8-8713-870450723410}">
      <dgm:prSet custT="1"/>
      <dgm:spPr/>
      <dgm:t>
        <a:bodyPr/>
        <a:lstStyle/>
        <a:p>
          <a:r>
            <a:rPr lang="es-PR" sz="2500" b="1" dirty="0" err="1">
              <a:solidFill>
                <a:schemeClr val="tx1"/>
              </a:solidFill>
            </a:rPr>
            <a:t>Genetics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is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the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study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of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biological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inheritance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patterns</a:t>
          </a:r>
          <a:r>
            <a:rPr lang="es-PR" sz="2500" dirty="0">
              <a:solidFill>
                <a:schemeClr val="tx1"/>
              </a:solidFill>
            </a:rPr>
            <a:t> and </a:t>
          </a:r>
          <a:r>
            <a:rPr lang="es-PR" sz="2500" dirty="0" err="1">
              <a:solidFill>
                <a:schemeClr val="tx1"/>
              </a:solidFill>
            </a:rPr>
            <a:t>variations</a:t>
          </a:r>
          <a:r>
            <a:rPr lang="es-PR" sz="2500" dirty="0">
              <a:solidFill>
                <a:schemeClr val="tx1"/>
              </a:solidFill>
            </a:rPr>
            <a:t> in </a:t>
          </a:r>
          <a:r>
            <a:rPr lang="es-PR" sz="2500" dirty="0" err="1">
              <a:solidFill>
                <a:schemeClr val="tx1"/>
              </a:solidFill>
            </a:rPr>
            <a:t>organisms</a:t>
          </a:r>
          <a:r>
            <a:rPr lang="es-PR" sz="2500" dirty="0">
              <a:solidFill>
                <a:schemeClr val="tx1"/>
              </a:solidFill>
            </a:rPr>
            <a:t>.</a:t>
          </a:r>
          <a:endParaRPr lang="en-US" sz="2500" dirty="0">
            <a:solidFill>
              <a:schemeClr val="tx1"/>
            </a:solidFill>
          </a:endParaRPr>
        </a:p>
      </dgm:t>
    </dgm:pt>
    <dgm:pt modelId="{0026D17E-AFB6-472F-92CA-98FF5F708C4F}" type="parTrans" cxnId="{896C9252-4E5F-499A-9308-4CE0690F18C4}">
      <dgm:prSet/>
      <dgm:spPr/>
      <dgm:t>
        <a:bodyPr/>
        <a:lstStyle/>
        <a:p>
          <a:endParaRPr lang="en-US"/>
        </a:p>
      </dgm:t>
    </dgm:pt>
    <dgm:pt modelId="{0D34A218-351C-466E-87E6-DE439ED0CF81}" type="sibTrans" cxnId="{896C9252-4E5F-499A-9308-4CE0690F18C4}">
      <dgm:prSet/>
      <dgm:spPr/>
      <dgm:t>
        <a:bodyPr/>
        <a:lstStyle/>
        <a:p>
          <a:endParaRPr lang="en-US"/>
        </a:p>
      </dgm:t>
    </dgm:pt>
    <dgm:pt modelId="{EBDBFD57-C4B4-41ED-942B-16E0C5714384}">
      <dgm:prSet custT="1"/>
      <dgm:spPr/>
      <dgm:t>
        <a:bodyPr/>
        <a:lstStyle/>
        <a:p>
          <a:r>
            <a:rPr lang="es-PR" sz="2500" dirty="0" err="1">
              <a:solidFill>
                <a:schemeClr val="tx1"/>
              </a:solidFill>
            </a:rPr>
            <a:t>Did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you</a:t>
          </a:r>
          <a:r>
            <a:rPr lang="es-PR" sz="2500" dirty="0">
              <a:solidFill>
                <a:schemeClr val="tx1"/>
              </a:solidFill>
            </a:rPr>
            <a:t> complete </a:t>
          </a:r>
          <a:r>
            <a:rPr lang="es-PR" sz="2500" dirty="0" err="1">
              <a:solidFill>
                <a:schemeClr val="tx1"/>
              </a:solidFill>
            </a:rPr>
            <a:t>your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genetic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characteristics</a:t>
          </a:r>
          <a:r>
            <a:rPr lang="es-PR" sz="2500" dirty="0">
              <a:solidFill>
                <a:schemeClr val="tx1"/>
              </a:solidFill>
            </a:rPr>
            <a:t> </a:t>
          </a:r>
          <a:r>
            <a:rPr lang="es-PR" sz="2500" dirty="0" err="1">
              <a:solidFill>
                <a:schemeClr val="tx1"/>
              </a:solidFill>
            </a:rPr>
            <a:t>inventory</a:t>
          </a:r>
          <a:r>
            <a:rPr lang="es-PR" sz="2500" dirty="0">
              <a:solidFill>
                <a:schemeClr val="tx1"/>
              </a:solidFill>
            </a:rPr>
            <a:t>?</a:t>
          </a:r>
          <a:endParaRPr lang="en-US" sz="2500" dirty="0">
            <a:solidFill>
              <a:schemeClr val="tx1"/>
            </a:solidFill>
          </a:endParaRPr>
        </a:p>
      </dgm:t>
    </dgm:pt>
    <dgm:pt modelId="{CBA708B6-AF2A-4FA5-A1B9-C73F25DD734C}" type="parTrans" cxnId="{7909DD70-8F1E-4B2A-AB7A-36D3AA63F11D}">
      <dgm:prSet/>
      <dgm:spPr/>
      <dgm:t>
        <a:bodyPr/>
        <a:lstStyle/>
        <a:p>
          <a:endParaRPr lang="en-US"/>
        </a:p>
      </dgm:t>
    </dgm:pt>
    <dgm:pt modelId="{79D8A43F-97FE-4184-8C8E-E320CBFE4B65}" type="sibTrans" cxnId="{7909DD70-8F1E-4B2A-AB7A-36D3AA63F11D}">
      <dgm:prSet/>
      <dgm:spPr/>
      <dgm:t>
        <a:bodyPr/>
        <a:lstStyle/>
        <a:p>
          <a:endParaRPr lang="en-US"/>
        </a:p>
      </dgm:t>
    </dgm:pt>
    <dgm:pt modelId="{1A1418AB-4905-4ADA-822F-F60497B9619F}">
      <dgm:prSet custT="1"/>
      <dgm:spPr/>
      <dgm:t>
        <a:bodyPr/>
        <a:lstStyle/>
        <a:p>
          <a:r>
            <a:rPr lang="es-PR" sz="1600" dirty="0">
              <a:hlinkClick xmlns:r="http://schemas.openxmlformats.org/officeDocument/2006/relationships" r:id="rId1"/>
            </a:rPr>
            <a:t>https://quizizz.com/admin/quiz/5e8a4726c64ee7001b359e40?studentShare=true</a:t>
          </a:r>
          <a:endParaRPr lang="en-US" sz="1600" dirty="0"/>
        </a:p>
      </dgm:t>
    </dgm:pt>
    <dgm:pt modelId="{D4959413-FEAF-4098-8817-9019B5B1E7EA}" type="parTrans" cxnId="{DC9DC545-D0B1-4C9C-9810-12737F4FC4D8}">
      <dgm:prSet/>
      <dgm:spPr/>
      <dgm:t>
        <a:bodyPr/>
        <a:lstStyle/>
        <a:p>
          <a:endParaRPr lang="en-US"/>
        </a:p>
      </dgm:t>
    </dgm:pt>
    <dgm:pt modelId="{02547AC6-9557-49C0-91F2-ACDE75E5F48B}" type="sibTrans" cxnId="{DC9DC545-D0B1-4C9C-9810-12737F4FC4D8}">
      <dgm:prSet/>
      <dgm:spPr/>
      <dgm:t>
        <a:bodyPr/>
        <a:lstStyle/>
        <a:p>
          <a:endParaRPr lang="en-US"/>
        </a:p>
      </dgm:t>
    </dgm:pt>
    <dgm:pt modelId="{1E211FE9-217D-4CC8-A41A-52B6D44949F4}" type="pres">
      <dgm:prSet presAssocID="{CF4C7144-2BE8-4DCF-B910-305CFE4410C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02737-AFE5-4A68-BDAA-E525C1E3376F}" type="pres">
      <dgm:prSet presAssocID="{5D6CFAC9-6391-4B74-AF64-D8B78426CB4D}" presName="compNode" presStyleCnt="0"/>
      <dgm:spPr/>
    </dgm:pt>
    <dgm:pt modelId="{F8751D4E-37EE-435E-B2C2-5158A2A4F520}" type="pres">
      <dgm:prSet presAssocID="{5D6CFAC9-6391-4B74-AF64-D8B78426CB4D}" presName="bgRect" presStyleLbl="bgShp" presStyleIdx="0" presStyleCnt="3" custLinFactNeighborX="1538" custLinFactNeighborY="-1289"/>
      <dgm:spPr/>
    </dgm:pt>
    <dgm:pt modelId="{24342ED5-5F17-443C-A733-C3E58FF741B3}" type="pres">
      <dgm:prSet presAssocID="{5D6CFAC9-6391-4B74-AF64-D8B78426CB4D}" presName="iconRect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iraffe"/>
        </a:ext>
      </dgm:extLst>
    </dgm:pt>
    <dgm:pt modelId="{57667353-060C-4467-82FE-3D352DE89016}" type="pres">
      <dgm:prSet presAssocID="{5D6CFAC9-6391-4B74-AF64-D8B78426CB4D}" presName="spaceRect" presStyleCnt="0"/>
      <dgm:spPr/>
    </dgm:pt>
    <dgm:pt modelId="{0C92D701-AE8C-434B-ACE6-D85DF8163FBB}" type="pres">
      <dgm:prSet presAssocID="{5D6CFAC9-6391-4B74-AF64-D8B78426CB4D}" presName="parTx" presStyleLbl="revTx" presStyleIdx="0" presStyleCnt="4" custScaleX="112608" custLinFactNeighborX="-5441" custLinFactNeighborY="-10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E0886E-9BE9-4796-9C8A-55D37648A58A}" type="pres">
      <dgm:prSet presAssocID="{18579ECE-58FF-4DAE-A5D8-2F443325B323}" presName="sibTrans" presStyleCnt="0"/>
      <dgm:spPr/>
    </dgm:pt>
    <dgm:pt modelId="{5F022C5E-EC8C-4DC7-9568-277BCE681103}" type="pres">
      <dgm:prSet presAssocID="{A86DD41F-E074-4BC8-8713-870450723410}" presName="compNode" presStyleCnt="0"/>
      <dgm:spPr/>
    </dgm:pt>
    <dgm:pt modelId="{8E03AF2B-9800-458C-B90F-FB6BE1D0EB98}" type="pres">
      <dgm:prSet presAssocID="{A86DD41F-E074-4BC8-8713-870450723410}" presName="bgRect" presStyleLbl="bgShp" presStyleIdx="1" presStyleCnt="3"/>
      <dgm:spPr/>
    </dgm:pt>
    <dgm:pt modelId="{ABDDBD0D-15CD-4102-B488-62FD5827DFE6}" type="pres">
      <dgm:prSet presAssocID="{A86DD41F-E074-4BC8-8713-870450723410}" presName="iconRect" presStyleLbl="node1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6AE339F1-1A7E-42E4-9716-F210DD1A731A}" type="pres">
      <dgm:prSet presAssocID="{A86DD41F-E074-4BC8-8713-870450723410}" presName="spaceRect" presStyleCnt="0"/>
      <dgm:spPr/>
    </dgm:pt>
    <dgm:pt modelId="{B221878B-48FA-4821-BF91-216CF90570B8}" type="pres">
      <dgm:prSet presAssocID="{A86DD41F-E074-4BC8-8713-870450723410}" presName="parTx" presStyleLbl="revTx" presStyleIdx="1" presStyleCnt="4" custLinFactNeighborX="-4454" custLinFactNeighborY="200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EDD486-F792-4F25-A186-034C21B16EAF}" type="pres">
      <dgm:prSet presAssocID="{0D34A218-351C-466E-87E6-DE439ED0CF81}" presName="sibTrans" presStyleCnt="0"/>
      <dgm:spPr/>
    </dgm:pt>
    <dgm:pt modelId="{D559F5A2-35F1-48B8-8E80-E1581097A60E}" type="pres">
      <dgm:prSet presAssocID="{EBDBFD57-C4B4-41ED-942B-16E0C5714384}" presName="compNode" presStyleCnt="0"/>
      <dgm:spPr/>
    </dgm:pt>
    <dgm:pt modelId="{8DCB1564-28AF-4600-BF0D-1EAB93DDEB43}" type="pres">
      <dgm:prSet presAssocID="{EBDBFD57-C4B4-41ED-942B-16E0C5714384}" presName="bgRect" presStyleLbl="bgShp" presStyleIdx="2" presStyleCnt="3"/>
      <dgm:spPr/>
    </dgm:pt>
    <dgm:pt modelId="{7ACF762F-35E1-4427-B2A9-0D3C70859993}" type="pres">
      <dgm:prSet presAssocID="{EBDBFD57-C4B4-41ED-942B-16E0C5714384}" presName="iconRect" presStyleLbl="nod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AC8082B6-721E-4337-A83C-509CEC4D399A}" type="pres">
      <dgm:prSet presAssocID="{EBDBFD57-C4B4-41ED-942B-16E0C5714384}" presName="spaceRect" presStyleCnt="0"/>
      <dgm:spPr/>
    </dgm:pt>
    <dgm:pt modelId="{895BFDA2-B223-4A4A-AA39-3782FDE75863}" type="pres">
      <dgm:prSet presAssocID="{EBDBFD57-C4B4-41ED-942B-16E0C571438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DCCB2D2-A83E-4E59-AAE4-CD6F3B5913C1}" type="pres">
      <dgm:prSet presAssocID="{EBDBFD57-C4B4-41ED-942B-16E0C5714384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DC9DC545-D0B1-4C9C-9810-12737F4FC4D8}" srcId="{EBDBFD57-C4B4-41ED-942B-16E0C5714384}" destId="{1A1418AB-4905-4ADA-822F-F60497B9619F}" srcOrd="0" destOrd="0" parTransId="{D4959413-FEAF-4098-8817-9019B5B1E7EA}" sibTransId="{02547AC6-9557-49C0-91F2-ACDE75E5F48B}"/>
    <dgm:cxn modelId="{8EEE18A6-2D74-4C23-B000-C06B445086AA}" type="presOf" srcId="{A86DD41F-E074-4BC8-8713-870450723410}" destId="{B221878B-48FA-4821-BF91-216CF90570B8}" srcOrd="0" destOrd="0" presId="urn:microsoft.com/office/officeart/2018/2/layout/IconVerticalSolidList"/>
    <dgm:cxn modelId="{7909DD70-8F1E-4B2A-AB7A-36D3AA63F11D}" srcId="{CF4C7144-2BE8-4DCF-B910-305CFE4410C2}" destId="{EBDBFD57-C4B4-41ED-942B-16E0C5714384}" srcOrd="2" destOrd="0" parTransId="{CBA708B6-AF2A-4FA5-A1B9-C73F25DD734C}" sibTransId="{79D8A43F-97FE-4184-8C8E-E320CBFE4B65}"/>
    <dgm:cxn modelId="{896C9252-4E5F-499A-9308-4CE0690F18C4}" srcId="{CF4C7144-2BE8-4DCF-B910-305CFE4410C2}" destId="{A86DD41F-E074-4BC8-8713-870450723410}" srcOrd="1" destOrd="0" parTransId="{0026D17E-AFB6-472F-92CA-98FF5F708C4F}" sibTransId="{0D34A218-351C-466E-87E6-DE439ED0CF81}"/>
    <dgm:cxn modelId="{5503BBD4-4954-4F4D-B341-7AE464508067}" type="presOf" srcId="{1A1418AB-4905-4ADA-822F-F60497B9619F}" destId="{6DCCB2D2-A83E-4E59-AAE4-CD6F3B5913C1}" srcOrd="0" destOrd="0" presId="urn:microsoft.com/office/officeart/2018/2/layout/IconVerticalSolidList"/>
    <dgm:cxn modelId="{484146E4-B25F-4BC2-A628-9A5B6A5CA909}" type="presOf" srcId="{EBDBFD57-C4B4-41ED-942B-16E0C5714384}" destId="{895BFDA2-B223-4A4A-AA39-3782FDE75863}" srcOrd="0" destOrd="0" presId="urn:microsoft.com/office/officeart/2018/2/layout/IconVerticalSolidList"/>
    <dgm:cxn modelId="{71D1792E-E74F-4197-8582-F5A0C1171C6E}" srcId="{CF4C7144-2BE8-4DCF-B910-305CFE4410C2}" destId="{5D6CFAC9-6391-4B74-AF64-D8B78426CB4D}" srcOrd="0" destOrd="0" parTransId="{C37EB93F-5E4D-463C-83F8-44029A9F92DD}" sibTransId="{18579ECE-58FF-4DAE-A5D8-2F443325B323}"/>
    <dgm:cxn modelId="{97224731-6D43-46B7-A37E-8B147BD926D4}" type="presOf" srcId="{5D6CFAC9-6391-4B74-AF64-D8B78426CB4D}" destId="{0C92D701-AE8C-434B-ACE6-D85DF8163FBB}" srcOrd="0" destOrd="0" presId="urn:microsoft.com/office/officeart/2018/2/layout/IconVerticalSolidList"/>
    <dgm:cxn modelId="{4452E5F1-5062-4F63-A60C-934B42C7F750}" type="presOf" srcId="{CF4C7144-2BE8-4DCF-B910-305CFE4410C2}" destId="{1E211FE9-217D-4CC8-A41A-52B6D44949F4}" srcOrd="0" destOrd="0" presId="urn:microsoft.com/office/officeart/2018/2/layout/IconVerticalSolidList"/>
    <dgm:cxn modelId="{D7576563-E006-47DA-85BF-BF5ABB8F1D53}" type="presParOf" srcId="{1E211FE9-217D-4CC8-A41A-52B6D44949F4}" destId="{0A502737-AFE5-4A68-BDAA-E525C1E3376F}" srcOrd="0" destOrd="0" presId="urn:microsoft.com/office/officeart/2018/2/layout/IconVerticalSolidList"/>
    <dgm:cxn modelId="{C476589D-9D05-476E-9D87-7579FAD2DB60}" type="presParOf" srcId="{0A502737-AFE5-4A68-BDAA-E525C1E3376F}" destId="{F8751D4E-37EE-435E-B2C2-5158A2A4F520}" srcOrd="0" destOrd="0" presId="urn:microsoft.com/office/officeart/2018/2/layout/IconVerticalSolidList"/>
    <dgm:cxn modelId="{706071C2-F105-4A02-9002-D2E1B6219BBB}" type="presParOf" srcId="{0A502737-AFE5-4A68-BDAA-E525C1E3376F}" destId="{24342ED5-5F17-443C-A733-C3E58FF741B3}" srcOrd="1" destOrd="0" presId="urn:microsoft.com/office/officeart/2018/2/layout/IconVerticalSolidList"/>
    <dgm:cxn modelId="{524D44D8-B596-4839-87EA-9D18060EECB2}" type="presParOf" srcId="{0A502737-AFE5-4A68-BDAA-E525C1E3376F}" destId="{57667353-060C-4467-82FE-3D352DE89016}" srcOrd="2" destOrd="0" presId="urn:microsoft.com/office/officeart/2018/2/layout/IconVerticalSolidList"/>
    <dgm:cxn modelId="{2183B27C-847B-4FDB-A2DD-7C3D540A9AF5}" type="presParOf" srcId="{0A502737-AFE5-4A68-BDAA-E525C1E3376F}" destId="{0C92D701-AE8C-434B-ACE6-D85DF8163FBB}" srcOrd="3" destOrd="0" presId="urn:microsoft.com/office/officeart/2018/2/layout/IconVerticalSolidList"/>
    <dgm:cxn modelId="{5B599302-671B-4741-80AC-7D3C5B8E8B9C}" type="presParOf" srcId="{1E211FE9-217D-4CC8-A41A-52B6D44949F4}" destId="{86E0886E-9BE9-4796-9C8A-55D37648A58A}" srcOrd="1" destOrd="0" presId="urn:microsoft.com/office/officeart/2018/2/layout/IconVerticalSolidList"/>
    <dgm:cxn modelId="{F9739DBF-AFDE-493F-843E-DD66C6299E4A}" type="presParOf" srcId="{1E211FE9-217D-4CC8-A41A-52B6D44949F4}" destId="{5F022C5E-EC8C-4DC7-9568-277BCE681103}" srcOrd="2" destOrd="0" presId="urn:microsoft.com/office/officeart/2018/2/layout/IconVerticalSolidList"/>
    <dgm:cxn modelId="{4CD08C09-6180-40C6-BC33-18C5832DEE1B}" type="presParOf" srcId="{5F022C5E-EC8C-4DC7-9568-277BCE681103}" destId="{8E03AF2B-9800-458C-B90F-FB6BE1D0EB98}" srcOrd="0" destOrd="0" presId="urn:microsoft.com/office/officeart/2018/2/layout/IconVerticalSolidList"/>
    <dgm:cxn modelId="{7D7BFDF1-02B1-4A1E-AEF3-F2E31AF17B17}" type="presParOf" srcId="{5F022C5E-EC8C-4DC7-9568-277BCE681103}" destId="{ABDDBD0D-15CD-4102-B488-62FD5827DFE6}" srcOrd="1" destOrd="0" presId="urn:microsoft.com/office/officeart/2018/2/layout/IconVerticalSolidList"/>
    <dgm:cxn modelId="{4736482C-E0EA-4DD1-8290-FB1A3E1A2DDD}" type="presParOf" srcId="{5F022C5E-EC8C-4DC7-9568-277BCE681103}" destId="{6AE339F1-1A7E-42E4-9716-F210DD1A731A}" srcOrd="2" destOrd="0" presId="urn:microsoft.com/office/officeart/2018/2/layout/IconVerticalSolidList"/>
    <dgm:cxn modelId="{586116A0-BB04-4A35-A061-B8B516DE6448}" type="presParOf" srcId="{5F022C5E-EC8C-4DC7-9568-277BCE681103}" destId="{B221878B-48FA-4821-BF91-216CF90570B8}" srcOrd="3" destOrd="0" presId="urn:microsoft.com/office/officeart/2018/2/layout/IconVerticalSolidList"/>
    <dgm:cxn modelId="{C8EF0276-5129-4A04-8773-C555FDAAA150}" type="presParOf" srcId="{1E211FE9-217D-4CC8-A41A-52B6D44949F4}" destId="{2FEDD486-F792-4F25-A186-034C21B16EAF}" srcOrd="3" destOrd="0" presId="urn:microsoft.com/office/officeart/2018/2/layout/IconVerticalSolidList"/>
    <dgm:cxn modelId="{D1E61F32-D205-4409-AE6D-8401D4FCF6A2}" type="presParOf" srcId="{1E211FE9-217D-4CC8-A41A-52B6D44949F4}" destId="{D559F5A2-35F1-48B8-8E80-E1581097A60E}" srcOrd="4" destOrd="0" presId="urn:microsoft.com/office/officeart/2018/2/layout/IconVerticalSolidList"/>
    <dgm:cxn modelId="{A76C54B4-F9E6-4255-924C-F6944664650E}" type="presParOf" srcId="{D559F5A2-35F1-48B8-8E80-E1581097A60E}" destId="{8DCB1564-28AF-4600-BF0D-1EAB93DDEB43}" srcOrd="0" destOrd="0" presId="urn:microsoft.com/office/officeart/2018/2/layout/IconVerticalSolidList"/>
    <dgm:cxn modelId="{32F7E770-BC7F-4A95-9C1D-40A8167C5083}" type="presParOf" srcId="{D559F5A2-35F1-48B8-8E80-E1581097A60E}" destId="{7ACF762F-35E1-4427-B2A9-0D3C70859993}" srcOrd="1" destOrd="0" presId="urn:microsoft.com/office/officeart/2018/2/layout/IconVerticalSolidList"/>
    <dgm:cxn modelId="{A8212BBE-B332-405D-8DF8-409636D5FF11}" type="presParOf" srcId="{D559F5A2-35F1-48B8-8E80-E1581097A60E}" destId="{AC8082B6-721E-4337-A83C-509CEC4D399A}" srcOrd="2" destOrd="0" presId="urn:microsoft.com/office/officeart/2018/2/layout/IconVerticalSolidList"/>
    <dgm:cxn modelId="{C9BCF6DF-D1F4-4E34-90D1-56E5D3EDED7B}" type="presParOf" srcId="{D559F5A2-35F1-48B8-8E80-E1581097A60E}" destId="{895BFDA2-B223-4A4A-AA39-3782FDE75863}" srcOrd="3" destOrd="0" presId="urn:microsoft.com/office/officeart/2018/2/layout/IconVerticalSolidList"/>
    <dgm:cxn modelId="{17835E76-C1A4-4AD7-9EE1-6E47B8E84DA0}" type="presParOf" srcId="{D559F5A2-35F1-48B8-8E80-E1581097A60E}" destId="{6DCCB2D2-A83E-4E59-AAE4-CD6F3B5913C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18250-7EEC-4D5E-815F-8FC987AFD4C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B2CFAC-64AF-4418-AFC3-262993D8EC53}">
      <dgm:prSet/>
      <dgm:spPr/>
      <dgm:t>
        <a:bodyPr/>
        <a:lstStyle/>
        <a:p>
          <a:r>
            <a:rPr lang="es-PR"/>
            <a:t>Results</a:t>
          </a:r>
          <a:endParaRPr lang="en-US"/>
        </a:p>
      </dgm:t>
    </dgm:pt>
    <dgm:pt modelId="{E78DC038-140C-4612-A39F-86E7104786A0}" type="parTrans" cxnId="{9A03628D-848C-4361-B9FF-33714BB0A374}">
      <dgm:prSet/>
      <dgm:spPr/>
      <dgm:t>
        <a:bodyPr/>
        <a:lstStyle/>
        <a:p>
          <a:endParaRPr lang="en-US"/>
        </a:p>
      </dgm:t>
    </dgm:pt>
    <dgm:pt modelId="{CBDB1887-BA38-4DF4-BDF8-FBEB05BA5241}" type="sibTrans" cxnId="{9A03628D-848C-4361-B9FF-33714BB0A374}">
      <dgm:prSet/>
      <dgm:spPr/>
      <dgm:t>
        <a:bodyPr/>
        <a:lstStyle/>
        <a:p>
          <a:endParaRPr lang="en-US"/>
        </a:p>
      </dgm:t>
    </dgm:pt>
    <dgm:pt modelId="{A4A5EE46-3DDF-440F-B07F-CEB6771121F2}">
      <dgm:prSet custT="1"/>
      <dgm:spPr/>
      <dgm:t>
        <a:bodyPr/>
        <a:lstStyle/>
        <a:p>
          <a:r>
            <a:rPr lang="es-PR" sz="2000" dirty="0"/>
            <a:t>He </a:t>
          </a:r>
          <a:r>
            <a:rPr lang="es-PR" sz="2000" dirty="0" err="1"/>
            <a:t>crossed</a:t>
          </a:r>
          <a:r>
            <a:rPr lang="es-PR" sz="2000" dirty="0"/>
            <a:t> </a:t>
          </a:r>
          <a:r>
            <a:rPr lang="es-PR" sz="2000" dirty="0" err="1"/>
            <a:t>one</a:t>
          </a:r>
          <a:r>
            <a:rPr lang="es-PR" sz="2000" dirty="0"/>
            <a:t> </a:t>
          </a:r>
          <a:r>
            <a:rPr lang="es-PR" sz="2000" dirty="0" err="1"/>
            <a:t>purple</a:t>
          </a:r>
          <a:r>
            <a:rPr lang="es-PR" sz="2000" dirty="0"/>
            <a:t> </a:t>
          </a:r>
          <a:r>
            <a:rPr lang="es-PR" sz="2000" dirty="0" err="1"/>
            <a:t>flower</a:t>
          </a:r>
          <a:r>
            <a:rPr lang="es-PR" sz="2000" dirty="0"/>
            <a:t> </a:t>
          </a:r>
          <a:r>
            <a:rPr lang="es-PR" sz="2000" dirty="0" err="1"/>
            <a:t>with</a:t>
          </a:r>
          <a:r>
            <a:rPr lang="es-PR" sz="2000" dirty="0"/>
            <a:t> a </a:t>
          </a:r>
          <a:r>
            <a:rPr lang="es-PR" sz="2000" dirty="0" err="1"/>
            <a:t>white</a:t>
          </a:r>
          <a:r>
            <a:rPr lang="es-PR" sz="2000" dirty="0"/>
            <a:t> </a:t>
          </a:r>
          <a:r>
            <a:rPr lang="es-PR" sz="2000" dirty="0" err="1"/>
            <a:t>flower</a:t>
          </a:r>
          <a:r>
            <a:rPr lang="es-PR" sz="2000" dirty="0"/>
            <a:t> (P)</a:t>
          </a:r>
          <a:endParaRPr lang="en-US" sz="2000" dirty="0"/>
        </a:p>
      </dgm:t>
    </dgm:pt>
    <dgm:pt modelId="{26FFC477-56BC-4AD0-B932-7043BBA377BD}" type="parTrans" cxnId="{4887B2EA-E2CD-4956-A9E9-62C4D3B5E5A4}">
      <dgm:prSet/>
      <dgm:spPr/>
      <dgm:t>
        <a:bodyPr/>
        <a:lstStyle/>
        <a:p>
          <a:endParaRPr lang="en-US"/>
        </a:p>
      </dgm:t>
    </dgm:pt>
    <dgm:pt modelId="{864B31EF-BFA9-4DA3-8E9C-93385B9EF126}" type="sibTrans" cxnId="{4887B2EA-E2CD-4956-A9E9-62C4D3B5E5A4}">
      <dgm:prSet/>
      <dgm:spPr/>
      <dgm:t>
        <a:bodyPr/>
        <a:lstStyle/>
        <a:p>
          <a:endParaRPr lang="en-US"/>
        </a:p>
      </dgm:t>
    </dgm:pt>
    <dgm:pt modelId="{6B13CC6E-8DF4-46E4-86A9-4FED2CB904D3}">
      <dgm:prSet custT="1"/>
      <dgm:spPr/>
      <dgm:t>
        <a:bodyPr/>
        <a:lstStyle/>
        <a:p>
          <a:r>
            <a:rPr lang="es-PR" sz="2000" dirty="0" err="1"/>
            <a:t>The</a:t>
          </a:r>
          <a:r>
            <a:rPr lang="es-PR" sz="2000" dirty="0"/>
            <a:t> </a:t>
          </a:r>
          <a:r>
            <a:rPr lang="es-PR" sz="2000" dirty="0" err="1"/>
            <a:t>result</a:t>
          </a:r>
          <a:r>
            <a:rPr lang="es-PR" sz="2000" dirty="0"/>
            <a:t> </a:t>
          </a:r>
          <a:r>
            <a:rPr lang="es-PR" sz="2000" dirty="0" err="1"/>
            <a:t>was</a:t>
          </a:r>
          <a:r>
            <a:rPr lang="es-PR" sz="2000" dirty="0"/>
            <a:t> </a:t>
          </a:r>
          <a:r>
            <a:rPr lang="es-PR" sz="2000" dirty="0" err="1"/>
            <a:t>an</a:t>
          </a:r>
          <a:r>
            <a:rPr lang="es-PR" sz="2000" dirty="0"/>
            <a:t> </a:t>
          </a:r>
          <a:r>
            <a:rPr lang="es-PR" sz="2000" dirty="0" err="1"/>
            <a:t>offspring</a:t>
          </a:r>
          <a:r>
            <a:rPr lang="es-PR" sz="2000" dirty="0"/>
            <a:t> </a:t>
          </a:r>
          <a:r>
            <a:rPr lang="es-PR" sz="2000" dirty="0" err="1"/>
            <a:t>with</a:t>
          </a:r>
          <a:r>
            <a:rPr lang="es-PR" sz="2000" dirty="0"/>
            <a:t> </a:t>
          </a:r>
          <a:r>
            <a:rPr lang="es-PR" sz="2000" dirty="0" err="1"/>
            <a:t>purple</a:t>
          </a:r>
          <a:r>
            <a:rPr lang="es-PR" sz="2000" dirty="0"/>
            <a:t> </a:t>
          </a:r>
          <a:r>
            <a:rPr lang="es-PR" sz="2000" dirty="0" err="1"/>
            <a:t>flowers</a:t>
          </a:r>
          <a:r>
            <a:rPr lang="es-PR" sz="2000" dirty="0"/>
            <a:t> (F1)</a:t>
          </a:r>
          <a:endParaRPr lang="en-US" sz="2000" dirty="0"/>
        </a:p>
      </dgm:t>
    </dgm:pt>
    <dgm:pt modelId="{42E4B09B-5464-4001-BBC3-8ACAE245653E}" type="parTrans" cxnId="{99258EB2-6E53-4A75-A6D0-C1138B098776}">
      <dgm:prSet/>
      <dgm:spPr/>
      <dgm:t>
        <a:bodyPr/>
        <a:lstStyle/>
        <a:p>
          <a:endParaRPr lang="en-US"/>
        </a:p>
      </dgm:t>
    </dgm:pt>
    <dgm:pt modelId="{D2C14DCC-7721-45E1-A021-4BD34FF728AD}" type="sibTrans" cxnId="{99258EB2-6E53-4A75-A6D0-C1138B098776}">
      <dgm:prSet/>
      <dgm:spPr/>
      <dgm:t>
        <a:bodyPr/>
        <a:lstStyle/>
        <a:p>
          <a:endParaRPr lang="en-US"/>
        </a:p>
      </dgm:t>
    </dgm:pt>
    <dgm:pt modelId="{953E0E9D-A0E7-4A00-9011-6FD6786B793A}">
      <dgm:prSet custT="1"/>
      <dgm:spPr/>
      <dgm:t>
        <a:bodyPr/>
        <a:lstStyle/>
        <a:p>
          <a:r>
            <a:rPr lang="es-PR" sz="2000" dirty="0"/>
            <a:t>He </a:t>
          </a:r>
          <a:r>
            <a:rPr lang="es-PR" sz="2000" dirty="0" err="1"/>
            <a:t>allowed</a:t>
          </a:r>
          <a:r>
            <a:rPr lang="es-PR" sz="2000" dirty="0"/>
            <a:t> </a:t>
          </a:r>
          <a:r>
            <a:rPr lang="es-PR" sz="2000" dirty="0" err="1"/>
            <a:t>the</a:t>
          </a:r>
          <a:r>
            <a:rPr lang="es-PR" sz="2000" dirty="0"/>
            <a:t> F1 </a:t>
          </a:r>
          <a:r>
            <a:rPr lang="es-PR" sz="2000" dirty="0" err="1"/>
            <a:t>generation</a:t>
          </a:r>
          <a:r>
            <a:rPr lang="es-PR" sz="2000" dirty="0"/>
            <a:t>  </a:t>
          </a:r>
          <a:r>
            <a:rPr lang="es-PR" sz="2000" dirty="0" err="1"/>
            <a:t>to</a:t>
          </a:r>
          <a:r>
            <a:rPr lang="es-PR" sz="2000" dirty="0"/>
            <a:t> </a:t>
          </a:r>
          <a:r>
            <a:rPr lang="es-PR" sz="2000" dirty="0" err="1"/>
            <a:t>self-fertilize</a:t>
          </a:r>
          <a:r>
            <a:rPr lang="es-PR" sz="2000" dirty="0"/>
            <a:t> </a:t>
          </a:r>
          <a:endParaRPr lang="en-US" sz="2000" dirty="0"/>
        </a:p>
      </dgm:t>
    </dgm:pt>
    <dgm:pt modelId="{67BC9468-2A1C-4A92-82A8-49898D711F23}" type="parTrans" cxnId="{4294EFCA-E4C4-4827-A139-A7A903F89910}">
      <dgm:prSet/>
      <dgm:spPr/>
      <dgm:t>
        <a:bodyPr/>
        <a:lstStyle/>
        <a:p>
          <a:endParaRPr lang="en-US"/>
        </a:p>
      </dgm:t>
    </dgm:pt>
    <dgm:pt modelId="{13B5992A-FFFA-4FD1-B527-67CF9FB60B77}" type="sibTrans" cxnId="{4294EFCA-E4C4-4827-A139-A7A903F89910}">
      <dgm:prSet/>
      <dgm:spPr/>
      <dgm:t>
        <a:bodyPr/>
        <a:lstStyle/>
        <a:p>
          <a:endParaRPr lang="en-US"/>
        </a:p>
      </dgm:t>
    </dgm:pt>
    <dgm:pt modelId="{7E082AC3-33C3-428B-B686-415181E794AA}">
      <dgm:prSet/>
      <dgm:spPr/>
      <dgm:t>
        <a:bodyPr/>
        <a:lstStyle/>
        <a:p>
          <a:r>
            <a:rPr lang="es-PR" dirty="0" err="1"/>
            <a:t>The</a:t>
          </a:r>
          <a:r>
            <a:rPr lang="es-PR" dirty="0"/>
            <a:t> F2 </a:t>
          </a:r>
          <a:r>
            <a:rPr lang="es-PR" dirty="0" err="1"/>
            <a:t>generation</a:t>
          </a:r>
          <a:r>
            <a:rPr lang="es-PR" dirty="0"/>
            <a:t> </a:t>
          </a:r>
          <a:r>
            <a:rPr lang="es-PR" dirty="0" err="1"/>
            <a:t>produced</a:t>
          </a:r>
          <a:r>
            <a:rPr lang="es-PR" dirty="0"/>
            <a:t> </a:t>
          </a:r>
          <a:r>
            <a:rPr lang="es-PR" dirty="0" err="1"/>
            <a:t>both</a:t>
          </a:r>
          <a:r>
            <a:rPr lang="es-PR" dirty="0"/>
            <a:t> </a:t>
          </a:r>
          <a:r>
            <a:rPr lang="es-PR" dirty="0" err="1"/>
            <a:t>purple</a:t>
          </a:r>
          <a:r>
            <a:rPr lang="es-PR" dirty="0"/>
            <a:t> and </a:t>
          </a:r>
          <a:r>
            <a:rPr lang="es-PR" dirty="0" err="1"/>
            <a:t>white</a:t>
          </a:r>
          <a:r>
            <a:rPr lang="es-PR" dirty="0"/>
            <a:t> </a:t>
          </a:r>
          <a:r>
            <a:rPr lang="es-PR" dirty="0" err="1"/>
            <a:t>flowers</a:t>
          </a:r>
          <a:endParaRPr lang="en-US" dirty="0"/>
        </a:p>
      </dgm:t>
    </dgm:pt>
    <dgm:pt modelId="{3703D3AA-8727-41DA-9DA0-ED516C1E4BE3}" type="parTrans" cxnId="{8B57D753-BA4A-4D5C-9493-A400D060780D}">
      <dgm:prSet/>
      <dgm:spPr/>
      <dgm:t>
        <a:bodyPr/>
        <a:lstStyle/>
        <a:p>
          <a:endParaRPr lang="en-US"/>
        </a:p>
      </dgm:t>
    </dgm:pt>
    <dgm:pt modelId="{A7C971BB-7068-420C-A298-F848CD4A5858}" type="sibTrans" cxnId="{8B57D753-BA4A-4D5C-9493-A400D060780D}">
      <dgm:prSet/>
      <dgm:spPr/>
      <dgm:t>
        <a:bodyPr/>
        <a:lstStyle/>
        <a:p>
          <a:endParaRPr lang="en-US"/>
        </a:p>
      </dgm:t>
    </dgm:pt>
    <dgm:pt modelId="{23669109-E25E-4081-AFC7-2090A39C71B4}">
      <dgm:prSet/>
      <dgm:spPr/>
      <dgm:t>
        <a:bodyPr/>
        <a:lstStyle/>
        <a:p>
          <a:r>
            <a:rPr lang="es-PR"/>
            <a:t>The trait for white flowers had not disappeared; it had been hidden or masked.</a:t>
          </a:r>
          <a:endParaRPr lang="en-US"/>
        </a:p>
      </dgm:t>
    </dgm:pt>
    <dgm:pt modelId="{E45D6282-8044-4B16-94AA-A8D0779B8BC8}" type="parTrans" cxnId="{88407181-5C08-4245-B5F2-9A2F411775A6}">
      <dgm:prSet/>
      <dgm:spPr/>
      <dgm:t>
        <a:bodyPr/>
        <a:lstStyle/>
        <a:p>
          <a:endParaRPr lang="en-US"/>
        </a:p>
      </dgm:t>
    </dgm:pt>
    <dgm:pt modelId="{A7A8FBCE-E5AB-4BD1-BFC9-94A5664ACCDA}" type="sibTrans" cxnId="{88407181-5C08-4245-B5F2-9A2F411775A6}">
      <dgm:prSet/>
      <dgm:spPr/>
      <dgm:t>
        <a:bodyPr/>
        <a:lstStyle/>
        <a:p>
          <a:endParaRPr lang="en-US"/>
        </a:p>
      </dgm:t>
    </dgm:pt>
    <dgm:pt modelId="{EE216081-814E-48A9-8AAD-787E1CDA5CA7}" type="pres">
      <dgm:prSet presAssocID="{2B318250-7EEC-4D5E-815F-8FC987AFD4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E191B-CE2D-4DB8-86CE-2A1FBCB170C5}" type="pres">
      <dgm:prSet presAssocID="{23669109-E25E-4081-AFC7-2090A39C71B4}" presName="boxAndChildren" presStyleCnt="0"/>
      <dgm:spPr/>
    </dgm:pt>
    <dgm:pt modelId="{B67C4FF4-BFB4-41FB-BF18-56ACCCADC4CA}" type="pres">
      <dgm:prSet presAssocID="{23669109-E25E-4081-AFC7-2090A39C71B4}" presName="parentTextBox" presStyleLbl="node1" presStyleIdx="0" presStyleCnt="2"/>
      <dgm:spPr/>
      <dgm:t>
        <a:bodyPr/>
        <a:lstStyle/>
        <a:p>
          <a:endParaRPr lang="en-US"/>
        </a:p>
      </dgm:t>
    </dgm:pt>
    <dgm:pt modelId="{13ADE175-6658-47EA-AE54-029FAA47BF14}" type="pres">
      <dgm:prSet presAssocID="{CBDB1887-BA38-4DF4-BDF8-FBEB05BA5241}" presName="sp" presStyleCnt="0"/>
      <dgm:spPr/>
    </dgm:pt>
    <dgm:pt modelId="{83E536BD-C6AB-41AE-B505-81EFAC2913D5}" type="pres">
      <dgm:prSet presAssocID="{8EB2CFAC-64AF-4418-AFC3-262993D8EC53}" presName="arrowAndChildren" presStyleCnt="0"/>
      <dgm:spPr/>
    </dgm:pt>
    <dgm:pt modelId="{A3E99ACE-9DD9-45E1-B67B-7B26CD302182}" type="pres">
      <dgm:prSet presAssocID="{8EB2CFAC-64AF-4418-AFC3-262993D8EC53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24EDF66D-9912-4572-A141-BB653E06C59F}" type="pres">
      <dgm:prSet presAssocID="{8EB2CFAC-64AF-4418-AFC3-262993D8EC53}" presName="arrow" presStyleLbl="node1" presStyleIdx="1" presStyleCnt="2"/>
      <dgm:spPr/>
      <dgm:t>
        <a:bodyPr/>
        <a:lstStyle/>
        <a:p>
          <a:endParaRPr lang="en-US"/>
        </a:p>
      </dgm:t>
    </dgm:pt>
    <dgm:pt modelId="{D2FCE82C-37DD-401F-96AC-B8A426A937FD}" type="pres">
      <dgm:prSet presAssocID="{8EB2CFAC-64AF-4418-AFC3-262993D8EC53}" presName="descendantArrow" presStyleCnt="0"/>
      <dgm:spPr/>
    </dgm:pt>
    <dgm:pt modelId="{2B9C5FF3-7DF6-485F-90A6-A5F55710E4F3}" type="pres">
      <dgm:prSet presAssocID="{A4A5EE46-3DDF-440F-B07F-CEB6771121F2}" presName="childTextArrow" presStyleLbl="fgAccFollowNode1" presStyleIdx="0" presStyleCnt="4" custScaleX="99510" custScaleY="14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7DC87-BAA6-43A8-8CC7-669908928904}" type="pres">
      <dgm:prSet presAssocID="{6B13CC6E-8DF4-46E4-86A9-4FED2CB904D3}" presName="childTextArrow" presStyleLbl="fgAccFollowNode1" presStyleIdx="1" presStyleCnt="4" custScaleY="14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D1605-18CF-4357-966A-A6511E566B34}" type="pres">
      <dgm:prSet presAssocID="{953E0E9D-A0E7-4A00-9011-6FD6786B793A}" presName="childTextArrow" presStyleLbl="fgAccFollowNode1" presStyleIdx="2" presStyleCnt="4" custScaleY="14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9F02F-AE39-4C29-9195-3AC5271DAA65}" type="pres">
      <dgm:prSet presAssocID="{7E082AC3-33C3-428B-B686-415181E794AA}" presName="childTextArrow" presStyleLbl="fgAccFollowNode1" presStyleIdx="3" presStyleCnt="4" custScaleY="14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4EFCA-E4C4-4827-A139-A7A903F89910}" srcId="{8EB2CFAC-64AF-4418-AFC3-262993D8EC53}" destId="{953E0E9D-A0E7-4A00-9011-6FD6786B793A}" srcOrd="2" destOrd="0" parTransId="{67BC9468-2A1C-4A92-82A8-49898D711F23}" sibTransId="{13B5992A-FFFA-4FD1-B527-67CF9FB60B77}"/>
    <dgm:cxn modelId="{6513644F-7C8A-4467-8AEE-ACE9E6C0281C}" type="presOf" srcId="{23669109-E25E-4081-AFC7-2090A39C71B4}" destId="{B67C4FF4-BFB4-41FB-BF18-56ACCCADC4CA}" srcOrd="0" destOrd="0" presId="urn:microsoft.com/office/officeart/2005/8/layout/process4"/>
    <dgm:cxn modelId="{8B57D753-BA4A-4D5C-9493-A400D060780D}" srcId="{8EB2CFAC-64AF-4418-AFC3-262993D8EC53}" destId="{7E082AC3-33C3-428B-B686-415181E794AA}" srcOrd="3" destOrd="0" parTransId="{3703D3AA-8727-41DA-9DA0-ED516C1E4BE3}" sibTransId="{A7C971BB-7068-420C-A298-F848CD4A5858}"/>
    <dgm:cxn modelId="{F8EA260F-4C45-43A7-9B16-0D16E182235C}" type="presOf" srcId="{2B318250-7EEC-4D5E-815F-8FC987AFD4CD}" destId="{EE216081-814E-48A9-8AAD-787E1CDA5CA7}" srcOrd="0" destOrd="0" presId="urn:microsoft.com/office/officeart/2005/8/layout/process4"/>
    <dgm:cxn modelId="{4887B2EA-E2CD-4956-A9E9-62C4D3B5E5A4}" srcId="{8EB2CFAC-64AF-4418-AFC3-262993D8EC53}" destId="{A4A5EE46-3DDF-440F-B07F-CEB6771121F2}" srcOrd="0" destOrd="0" parTransId="{26FFC477-56BC-4AD0-B932-7043BBA377BD}" sibTransId="{864B31EF-BFA9-4DA3-8E9C-93385B9EF126}"/>
    <dgm:cxn modelId="{9A03628D-848C-4361-B9FF-33714BB0A374}" srcId="{2B318250-7EEC-4D5E-815F-8FC987AFD4CD}" destId="{8EB2CFAC-64AF-4418-AFC3-262993D8EC53}" srcOrd="0" destOrd="0" parTransId="{E78DC038-140C-4612-A39F-86E7104786A0}" sibTransId="{CBDB1887-BA38-4DF4-BDF8-FBEB05BA5241}"/>
    <dgm:cxn modelId="{88407181-5C08-4245-B5F2-9A2F411775A6}" srcId="{2B318250-7EEC-4D5E-815F-8FC987AFD4CD}" destId="{23669109-E25E-4081-AFC7-2090A39C71B4}" srcOrd="1" destOrd="0" parTransId="{E45D6282-8044-4B16-94AA-A8D0779B8BC8}" sibTransId="{A7A8FBCE-E5AB-4BD1-BFC9-94A5664ACCDA}"/>
    <dgm:cxn modelId="{B30E28E3-6657-4049-99AF-4C2CA3F417C9}" type="presOf" srcId="{7E082AC3-33C3-428B-B686-415181E794AA}" destId="{6F29F02F-AE39-4C29-9195-3AC5271DAA65}" srcOrd="0" destOrd="0" presId="urn:microsoft.com/office/officeart/2005/8/layout/process4"/>
    <dgm:cxn modelId="{99258EB2-6E53-4A75-A6D0-C1138B098776}" srcId="{8EB2CFAC-64AF-4418-AFC3-262993D8EC53}" destId="{6B13CC6E-8DF4-46E4-86A9-4FED2CB904D3}" srcOrd="1" destOrd="0" parTransId="{42E4B09B-5464-4001-BBC3-8ACAE245653E}" sibTransId="{D2C14DCC-7721-45E1-A021-4BD34FF728AD}"/>
    <dgm:cxn modelId="{96948ADB-E85C-448D-9D17-8A4B6F644347}" type="presOf" srcId="{6B13CC6E-8DF4-46E4-86A9-4FED2CB904D3}" destId="{F477DC87-BAA6-43A8-8CC7-669908928904}" srcOrd="0" destOrd="0" presId="urn:microsoft.com/office/officeart/2005/8/layout/process4"/>
    <dgm:cxn modelId="{CEEDFFA1-2B0D-4C48-9EB9-5BEDF25F5011}" type="presOf" srcId="{8EB2CFAC-64AF-4418-AFC3-262993D8EC53}" destId="{A3E99ACE-9DD9-45E1-B67B-7B26CD302182}" srcOrd="0" destOrd="0" presId="urn:microsoft.com/office/officeart/2005/8/layout/process4"/>
    <dgm:cxn modelId="{3563C6F7-F2D3-4FB1-AD46-F3D2BE27CFDC}" type="presOf" srcId="{8EB2CFAC-64AF-4418-AFC3-262993D8EC53}" destId="{24EDF66D-9912-4572-A141-BB653E06C59F}" srcOrd="1" destOrd="0" presId="urn:microsoft.com/office/officeart/2005/8/layout/process4"/>
    <dgm:cxn modelId="{4B08B2E8-1BDF-4E5A-86BE-663F60AC24E1}" type="presOf" srcId="{A4A5EE46-3DDF-440F-B07F-CEB6771121F2}" destId="{2B9C5FF3-7DF6-485F-90A6-A5F55710E4F3}" srcOrd="0" destOrd="0" presId="urn:microsoft.com/office/officeart/2005/8/layout/process4"/>
    <dgm:cxn modelId="{BA75C21E-92CB-45D9-A364-101AB0A43C66}" type="presOf" srcId="{953E0E9D-A0E7-4A00-9011-6FD6786B793A}" destId="{DCDD1605-18CF-4357-966A-A6511E566B34}" srcOrd="0" destOrd="0" presId="urn:microsoft.com/office/officeart/2005/8/layout/process4"/>
    <dgm:cxn modelId="{2D03893B-495E-4C5E-8D46-3B78CD13FD6F}" type="presParOf" srcId="{EE216081-814E-48A9-8AAD-787E1CDA5CA7}" destId="{051E191B-CE2D-4DB8-86CE-2A1FBCB170C5}" srcOrd="0" destOrd="0" presId="urn:microsoft.com/office/officeart/2005/8/layout/process4"/>
    <dgm:cxn modelId="{BAF640F8-104C-4CF3-8E5D-FC7965FC3ECB}" type="presParOf" srcId="{051E191B-CE2D-4DB8-86CE-2A1FBCB170C5}" destId="{B67C4FF4-BFB4-41FB-BF18-56ACCCADC4CA}" srcOrd="0" destOrd="0" presId="urn:microsoft.com/office/officeart/2005/8/layout/process4"/>
    <dgm:cxn modelId="{06ED8C8C-7039-4646-9DEF-E28B64C281BC}" type="presParOf" srcId="{EE216081-814E-48A9-8AAD-787E1CDA5CA7}" destId="{13ADE175-6658-47EA-AE54-029FAA47BF14}" srcOrd="1" destOrd="0" presId="urn:microsoft.com/office/officeart/2005/8/layout/process4"/>
    <dgm:cxn modelId="{D07EBA28-C0F4-4AE2-BD0A-3250F34B5F69}" type="presParOf" srcId="{EE216081-814E-48A9-8AAD-787E1CDA5CA7}" destId="{83E536BD-C6AB-41AE-B505-81EFAC2913D5}" srcOrd="2" destOrd="0" presId="urn:microsoft.com/office/officeart/2005/8/layout/process4"/>
    <dgm:cxn modelId="{E5096305-17C2-462F-B6EF-DDFD3A0BE826}" type="presParOf" srcId="{83E536BD-C6AB-41AE-B505-81EFAC2913D5}" destId="{A3E99ACE-9DD9-45E1-B67B-7B26CD302182}" srcOrd="0" destOrd="0" presId="urn:microsoft.com/office/officeart/2005/8/layout/process4"/>
    <dgm:cxn modelId="{E66F82D4-011E-4ECE-8600-74B58060DB27}" type="presParOf" srcId="{83E536BD-C6AB-41AE-B505-81EFAC2913D5}" destId="{24EDF66D-9912-4572-A141-BB653E06C59F}" srcOrd="1" destOrd="0" presId="urn:microsoft.com/office/officeart/2005/8/layout/process4"/>
    <dgm:cxn modelId="{475A2AA1-7E4B-497C-871C-647582ECD4C2}" type="presParOf" srcId="{83E536BD-C6AB-41AE-B505-81EFAC2913D5}" destId="{D2FCE82C-37DD-401F-96AC-B8A426A937FD}" srcOrd="2" destOrd="0" presId="urn:microsoft.com/office/officeart/2005/8/layout/process4"/>
    <dgm:cxn modelId="{EFDCB1E7-B1B1-4E06-9C63-1D1356DC76B1}" type="presParOf" srcId="{D2FCE82C-37DD-401F-96AC-B8A426A937FD}" destId="{2B9C5FF3-7DF6-485F-90A6-A5F55710E4F3}" srcOrd="0" destOrd="0" presId="urn:microsoft.com/office/officeart/2005/8/layout/process4"/>
    <dgm:cxn modelId="{DDE00E5A-6F0C-496F-871C-2AAC72FF302D}" type="presParOf" srcId="{D2FCE82C-37DD-401F-96AC-B8A426A937FD}" destId="{F477DC87-BAA6-43A8-8CC7-669908928904}" srcOrd="1" destOrd="0" presId="urn:microsoft.com/office/officeart/2005/8/layout/process4"/>
    <dgm:cxn modelId="{68AB93D2-2FE1-44B9-9892-8D16F9156841}" type="presParOf" srcId="{D2FCE82C-37DD-401F-96AC-B8A426A937FD}" destId="{DCDD1605-18CF-4357-966A-A6511E566B34}" srcOrd="2" destOrd="0" presId="urn:microsoft.com/office/officeart/2005/8/layout/process4"/>
    <dgm:cxn modelId="{B25B2A0B-0718-4702-A548-6B4C32C7F051}" type="presParOf" srcId="{D2FCE82C-37DD-401F-96AC-B8A426A937FD}" destId="{6F29F02F-AE39-4C29-9195-3AC5271DAA65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1D4E-37EE-435E-B2C2-5158A2A4F520}">
      <dsp:nvSpPr>
        <dsp:cNvPr id="0" name=""/>
        <dsp:cNvSpPr/>
      </dsp:nvSpPr>
      <dsp:spPr>
        <a:xfrm>
          <a:off x="-24" y="0"/>
          <a:ext cx="6248399" cy="14668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42ED5-5F17-443C-A733-C3E58FF741B3}">
      <dsp:nvSpPr>
        <dsp:cNvPr id="0" name=""/>
        <dsp:cNvSpPr/>
      </dsp:nvSpPr>
      <dsp:spPr>
        <a:xfrm>
          <a:off x="347601" y="340301"/>
          <a:ext cx="808354" cy="8067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D701-AE8C-434B-ACE6-D85DF8163FBB}">
      <dsp:nvSpPr>
        <dsp:cNvPr id="0" name=""/>
        <dsp:cNvSpPr/>
      </dsp:nvSpPr>
      <dsp:spPr>
        <a:xfrm>
          <a:off x="1075448" y="0"/>
          <a:ext cx="5026219" cy="162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59" tIns="171859" rIns="171859" bIns="17185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b="1" kern="1200" dirty="0" err="1">
              <a:solidFill>
                <a:schemeClr val="tx1"/>
              </a:solidFill>
            </a:rPr>
            <a:t>Traits</a:t>
          </a:r>
          <a:r>
            <a:rPr lang="es-PR" sz="2500" kern="1200" dirty="0">
              <a:solidFill>
                <a:schemeClr val="tx1"/>
              </a:solidFill>
            </a:rPr>
            <a:t> are </a:t>
          </a:r>
          <a:r>
            <a:rPr lang="es-PR" sz="2500" kern="1200" dirty="0" err="1">
              <a:solidFill>
                <a:schemeClr val="tx1"/>
              </a:solidFill>
            </a:rPr>
            <a:t>distinguishing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characteristics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that</a:t>
          </a:r>
          <a:r>
            <a:rPr lang="es-PR" sz="2500" kern="1200" dirty="0">
              <a:solidFill>
                <a:schemeClr val="tx1"/>
              </a:solidFill>
            </a:rPr>
            <a:t> are </a:t>
          </a:r>
          <a:r>
            <a:rPr lang="es-PR" sz="2500" kern="1200" dirty="0" err="1">
              <a:solidFill>
                <a:schemeClr val="tx1"/>
              </a:solidFill>
            </a:rPr>
            <a:t>inherited</a:t>
          </a:r>
          <a:r>
            <a:rPr lang="es-PR" sz="2500" kern="1200" dirty="0">
              <a:solidFill>
                <a:schemeClr val="tx1"/>
              </a:solidFill>
            </a:rPr>
            <a:t>, </a:t>
          </a:r>
          <a:r>
            <a:rPr lang="es-PR" sz="2500" kern="1200" dirty="0" err="1">
              <a:solidFill>
                <a:schemeClr val="tx1"/>
              </a:solidFill>
            </a:rPr>
            <a:t>such</a:t>
          </a:r>
          <a:r>
            <a:rPr lang="es-PR" sz="2500" kern="1200" dirty="0">
              <a:solidFill>
                <a:schemeClr val="tx1"/>
              </a:solidFill>
            </a:rPr>
            <a:t> as </a:t>
          </a:r>
          <a:r>
            <a:rPr lang="es-PR" sz="2500" kern="1200" dirty="0" err="1">
              <a:solidFill>
                <a:schemeClr val="tx1"/>
              </a:solidFill>
            </a:rPr>
            <a:t>eye</a:t>
          </a:r>
          <a:r>
            <a:rPr lang="es-PR" sz="2500" kern="1200" dirty="0">
              <a:solidFill>
                <a:schemeClr val="tx1"/>
              </a:solidFill>
            </a:rPr>
            <a:t> color, </a:t>
          </a:r>
          <a:r>
            <a:rPr lang="es-PR" sz="2500" kern="1200" dirty="0" err="1">
              <a:solidFill>
                <a:schemeClr val="tx1"/>
              </a:solidFill>
            </a:rPr>
            <a:t>leaf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shape</a:t>
          </a:r>
          <a:r>
            <a:rPr lang="es-PR" sz="2500" kern="1200" dirty="0">
              <a:solidFill>
                <a:schemeClr val="tx1"/>
              </a:solidFill>
            </a:rPr>
            <a:t>, and </a:t>
          </a:r>
          <a:r>
            <a:rPr lang="es-PR" sz="2500" kern="1200" dirty="0" err="1">
              <a:solidFill>
                <a:schemeClr val="tx1"/>
              </a:solidFill>
            </a:rPr>
            <a:t>tail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lenght</a:t>
          </a:r>
          <a:r>
            <a:rPr lang="es-PR" sz="2500" kern="1200" dirty="0">
              <a:solidFill>
                <a:schemeClr val="tx1"/>
              </a:solidFill>
            </a:rPr>
            <a:t>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075448" y="0"/>
        <a:ext cx="5026219" cy="1623860"/>
      </dsp:txXfrm>
    </dsp:sp>
    <dsp:sp modelId="{8E03AF2B-9800-458C-B90F-FB6BE1D0EB98}">
      <dsp:nvSpPr>
        <dsp:cNvPr id="0" name=""/>
        <dsp:cNvSpPr/>
      </dsp:nvSpPr>
      <dsp:spPr>
        <a:xfrm>
          <a:off x="-96125" y="2016201"/>
          <a:ext cx="6248399" cy="1466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DBD0D-15CD-4102-B488-62FD5827DFE6}">
      <dsp:nvSpPr>
        <dsp:cNvPr id="0" name=""/>
        <dsp:cNvSpPr/>
      </dsp:nvSpPr>
      <dsp:spPr>
        <a:xfrm>
          <a:off x="347601" y="2346246"/>
          <a:ext cx="808354" cy="80677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1878B-48FA-4821-BF91-216CF90570B8}">
      <dsp:nvSpPr>
        <dsp:cNvPr id="0" name=""/>
        <dsp:cNvSpPr/>
      </dsp:nvSpPr>
      <dsp:spPr>
        <a:xfrm>
          <a:off x="1400879" y="2048743"/>
          <a:ext cx="4463465" cy="162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59" tIns="171859" rIns="171859" bIns="17185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b="1" kern="1200" dirty="0" err="1">
              <a:solidFill>
                <a:schemeClr val="tx1"/>
              </a:solidFill>
            </a:rPr>
            <a:t>Genetics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is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the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study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of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biological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inheritance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patterns</a:t>
          </a:r>
          <a:r>
            <a:rPr lang="es-PR" sz="2500" kern="1200" dirty="0">
              <a:solidFill>
                <a:schemeClr val="tx1"/>
              </a:solidFill>
            </a:rPr>
            <a:t> and </a:t>
          </a:r>
          <a:r>
            <a:rPr lang="es-PR" sz="2500" kern="1200" dirty="0" err="1">
              <a:solidFill>
                <a:schemeClr val="tx1"/>
              </a:solidFill>
            </a:rPr>
            <a:t>variations</a:t>
          </a:r>
          <a:r>
            <a:rPr lang="es-PR" sz="2500" kern="1200" dirty="0">
              <a:solidFill>
                <a:schemeClr val="tx1"/>
              </a:solidFill>
            </a:rPr>
            <a:t> in </a:t>
          </a:r>
          <a:r>
            <a:rPr lang="es-PR" sz="2500" kern="1200" dirty="0" err="1">
              <a:solidFill>
                <a:schemeClr val="tx1"/>
              </a:solidFill>
            </a:rPr>
            <a:t>organisms</a:t>
          </a:r>
          <a:r>
            <a:rPr lang="es-PR" sz="2500" kern="1200" dirty="0">
              <a:solidFill>
                <a:schemeClr val="tx1"/>
              </a:solidFill>
            </a:rPr>
            <a:t>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400879" y="2048743"/>
        <a:ext cx="4463465" cy="1623860"/>
      </dsp:txXfrm>
    </dsp:sp>
    <dsp:sp modelId="{8DCB1564-28AF-4600-BF0D-1EAB93DDEB43}">
      <dsp:nvSpPr>
        <dsp:cNvPr id="0" name=""/>
        <dsp:cNvSpPr/>
      </dsp:nvSpPr>
      <dsp:spPr>
        <a:xfrm>
          <a:off x="-96125" y="4022146"/>
          <a:ext cx="6248399" cy="14668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F762F-35E1-4427-B2A9-0D3C70859993}">
      <dsp:nvSpPr>
        <dsp:cNvPr id="0" name=""/>
        <dsp:cNvSpPr/>
      </dsp:nvSpPr>
      <dsp:spPr>
        <a:xfrm>
          <a:off x="347601" y="4352191"/>
          <a:ext cx="808354" cy="80677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BFDA2-B223-4A4A-AA39-3782FDE75863}">
      <dsp:nvSpPr>
        <dsp:cNvPr id="0" name=""/>
        <dsp:cNvSpPr/>
      </dsp:nvSpPr>
      <dsp:spPr>
        <a:xfrm>
          <a:off x="1599682" y="4022146"/>
          <a:ext cx="2811780" cy="162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59" tIns="171859" rIns="171859" bIns="17185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 dirty="0" err="1">
              <a:solidFill>
                <a:schemeClr val="tx1"/>
              </a:solidFill>
            </a:rPr>
            <a:t>Did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you</a:t>
          </a:r>
          <a:r>
            <a:rPr lang="es-PR" sz="2500" kern="1200" dirty="0">
              <a:solidFill>
                <a:schemeClr val="tx1"/>
              </a:solidFill>
            </a:rPr>
            <a:t> complete </a:t>
          </a:r>
          <a:r>
            <a:rPr lang="es-PR" sz="2500" kern="1200" dirty="0" err="1">
              <a:solidFill>
                <a:schemeClr val="tx1"/>
              </a:solidFill>
            </a:rPr>
            <a:t>your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genetic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characteristics</a:t>
          </a:r>
          <a:r>
            <a:rPr lang="es-PR" sz="2500" kern="1200" dirty="0">
              <a:solidFill>
                <a:schemeClr val="tx1"/>
              </a:solidFill>
            </a:rPr>
            <a:t> </a:t>
          </a:r>
          <a:r>
            <a:rPr lang="es-PR" sz="2500" kern="1200" dirty="0" err="1">
              <a:solidFill>
                <a:schemeClr val="tx1"/>
              </a:solidFill>
            </a:rPr>
            <a:t>inventory</a:t>
          </a:r>
          <a:r>
            <a:rPr lang="es-PR" sz="2500" kern="1200" dirty="0">
              <a:solidFill>
                <a:schemeClr val="tx1"/>
              </a:solidFill>
            </a:rPr>
            <a:t>?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599682" y="4022146"/>
        <a:ext cx="2811780" cy="1623860"/>
      </dsp:txXfrm>
    </dsp:sp>
    <dsp:sp modelId="{6DCCB2D2-A83E-4E59-AAE4-CD6F3B5913C1}">
      <dsp:nvSpPr>
        <dsp:cNvPr id="0" name=""/>
        <dsp:cNvSpPr/>
      </dsp:nvSpPr>
      <dsp:spPr>
        <a:xfrm>
          <a:off x="4411462" y="4022146"/>
          <a:ext cx="1651685" cy="162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59" tIns="171859" rIns="171859" bIns="17185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dirty="0">
              <a:hlinkClick xmlns:r="http://schemas.openxmlformats.org/officeDocument/2006/relationships" r:id="rId8"/>
            </a:rPr>
            <a:t>https://quizizz.com/admin/quiz/5e8a4726c64ee7001b359e40?studentShare=true</a:t>
          </a:r>
          <a:endParaRPr lang="en-US" sz="1600" kern="1200" dirty="0"/>
        </a:p>
      </dsp:txBody>
      <dsp:txXfrm>
        <a:off x="4411462" y="4022146"/>
        <a:ext cx="1651685" cy="1623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C4FF4-BFB4-41FB-BF18-56ACCCADC4CA}">
      <dsp:nvSpPr>
        <dsp:cNvPr id="0" name=""/>
        <dsp:cNvSpPr/>
      </dsp:nvSpPr>
      <dsp:spPr>
        <a:xfrm>
          <a:off x="0" y="2626990"/>
          <a:ext cx="10515600" cy="1723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300" kern="1200"/>
            <a:t>The trait for white flowers had not disappeared; it had been hidden or masked.</a:t>
          </a:r>
          <a:endParaRPr lang="en-US" sz="3300" kern="1200"/>
        </a:p>
      </dsp:txBody>
      <dsp:txXfrm>
        <a:off x="0" y="2626990"/>
        <a:ext cx="10515600" cy="1723590"/>
      </dsp:txXfrm>
    </dsp:sp>
    <dsp:sp modelId="{24EDF66D-9912-4572-A141-BB653E06C59F}">
      <dsp:nvSpPr>
        <dsp:cNvPr id="0" name=""/>
        <dsp:cNvSpPr/>
      </dsp:nvSpPr>
      <dsp:spPr>
        <a:xfrm rot="10800000">
          <a:off x="0" y="1962"/>
          <a:ext cx="10515600" cy="265088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300" kern="1200"/>
            <a:t>Results</a:t>
          </a:r>
          <a:endParaRPr lang="en-US" sz="3300" kern="1200"/>
        </a:p>
      </dsp:txBody>
      <dsp:txXfrm rot="-10800000">
        <a:off x="0" y="1962"/>
        <a:ext cx="10515600" cy="930459"/>
      </dsp:txXfrm>
    </dsp:sp>
    <dsp:sp modelId="{2B9C5FF3-7DF6-485F-90A6-A5F55710E4F3}">
      <dsp:nvSpPr>
        <dsp:cNvPr id="0" name=""/>
        <dsp:cNvSpPr/>
      </dsp:nvSpPr>
      <dsp:spPr>
        <a:xfrm>
          <a:off x="6440" y="742123"/>
          <a:ext cx="2616018" cy="11732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/>
            <a:t>He </a:t>
          </a:r>
          <a:r>
            <a:rPr lang="es-PR" sz="2000" kern="1200" dirty="0" err="1"/>
            <a:t>crossed</a:t>
          </a:r>
          <a:r>
            <a:rPr lang="es-PR" sz="2000" kern="1200" dirty="0"/>
            <a:t> </a:t>
          </a:r>
          <a:r>
            <a:rPr lang="es-PR" sz="2000" kern="1200" dirty="0" err="1"/>
            <a:t>one</a:t>
          </a:r>
          <a:r>
            <a:rPr lang="es-PR" sz="2000" kern="1200" dirty="0"/>
            <a:t> </a:t>
          </a:r>
          <a:r>
            <a:rPr lang="es-PR" sz="2000" kern="1200" dirty="0" err="1"/>
            <a:t>purple</a:t>
          </a:r>
          <a:r>
            <a:rPr lang="es-PR" sz="2000" kern="1200" dirty="0"/>
            <a:t> </a:t>
          </a:r>
          <a:r>
            <a:rPr lang="es-PR" sz="2000" kern="1200" dirty="0" err="1"/>
            <a:t>flower</a:t>
          </a:r>
          <a:r>
            <a:rPr lang="es-PR" sz="2000" kern="1200" dirty="0"/>
            <a:t> </a:t>
          </a:r>
          <a:r>
            <a:rPr lang="es-PR" sz="2000" kern="1200" dirty="0" err="1"/>
            <a:t>with</a:t>
          </a:r>
          <a:r>
            <a:rPr lang="es-PR" sz="2000" kern="1200" dirty="0"/>
            <a:t> a </a:t>
          </a:r>
          <a:r>
            <a:rPr lang="es-PR" sz="2000" kern="1200" dirty="0" err="1"/>
            <a:t>white</a:t>
          </a:r>
          <a:r>
            <a:rPr lang="es-PR" sz="2000" kern="1200" dirty="0"/>
            <a:t> </a:t>
          </a:r>
          <a:r>
            <a:rPr lang="es-PR" sz="2000" kern="1200" dirty="0" err="1"/>
            <a:t>flower</a:t>
          </a:r>
          <a:r>
            <a:rPr lang="es-PR" sz="2000" kern="1200" dirty="0"/>
            <a:t> (P)</a:t>
          </a:r>
          <a:endParaRPr lang="en-US" sz="2000" kern="1200" dirty="0"/>
        </a:p>
      </dsp:txBody>
      <dsp:txXfrm>
        <a:off x="6440" y="742123"/>
        <a:ext cx="2616018" cy="1173211"/>
      </dsp:txXfrm>
    </dsp:sp>
    <dsp:sp modelId="{F477DC87-BAA6-43A8-8CC7-669908928904}">
      <dsp:nvSpPr>
        <dsp:cNvPr id="0" name=""/>
        <dsp:cNvSpPr/>
      </dsp:nvSpPr>
      <dsp:spPr>
        <a:xfrm>
          <a:off x="2622459" y="742123"/>
          <a:ext cx="2628899" cy="11732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err="1"/>
            <a:t>The</a:t>
          </a:r>
          <a:r>
            <a:rPr lang="es-PR" sz="2000" kern="1200" dirty="0"/>
            <a:t> </a:t>
          </a:r>
          <a:r>
            <a:rPr lang="es-PR" sz="2000" kern="1200" dirty="0" err="1"/>
            <a:t>result</a:t>
          </a:r>
          <a:r>
            <a:rPr lang="es-PR" sz="2000" kern="1200" dirty="0"/>
            <a:t> </a:t>
          </a:r>
          <a:r>
            <a:rPr lang="es-PR" sz="2000" kern="1200" dirty="0" err="1"/>
            <a:t>was</a:t>
          </a:r>
          <a:r>
            <a:rPr lang="es-PR" sz="2000" kern="1200" dirty="0"/>
            <a:t> </a:t>
          </a:r>
          <a:r>
            <a:rPr lang="es-PR" sz="2000" kern="1200" dirty="0" err="1"/>
            <a:t>an</a:t>
          </a:r>
          <a:r>
            <a:rPr lang="es-PR" sz="2000" kern="1200" dirty="0"/>
            <a:t> </a:t>
          </a:r>
          <a:r>
            <a:rPr lang="es-PR" sz="2000" kern="1200" dirty="0" err="1"/>
            <a:t>offspring</a:t>
          </a:r>
          <a:r>
            <a:rPr lang="es-PR" sz="2000" kern="1200" dirty="0"/>
            <a:t> </a:t>
          </a:r>
          <a:r>
            <a:rPr lang="es-PR" sz="2000" kern="1200" dirty="0" err="1"/>
            <a:t>with</a:t>
          </a:r>
          <a:r>
            <a:rPr lang="es-PR" sz="2000" kern="1200" dirty="0"/>
            <a:t> </a:t>
          </a:r>
          <a:r>
            <a:rPr lang="es-PR" sz="2000" kern="1200" dirty="0" err="1"/>
            <a:t>purple</a:t>
          </a:r>
          <a:r>
            <a:rPr lang="es-PR" sz="2000" kern="1200" dirty="0"/>
            <a:t> </a:t>
          </a:r>
          <a:r>
            <a:rPr lang="es-PR" sz="2000" kern="1200" dirty="0" err="1"/>
            <a:t>flowers</a:t>
          </a:r>
          <a:r>
            <a:rPr lang="es-PR" sz="2000" kern="1200" dirty="0"/>
            <a:t> (F1)</a:t>
          </a:r>
          <a:endParaRPr lang="en-US" sz="2000" kern="1200" dirty="0"/>
        </a:p>
      </dsp:txBody>
      <dsp:txXfrm>
        <a:off x="2622459" y="742123"/>
        <a:ext cx="2628899" cy="1173211"/>
      </dsp:txXfrm>
    </dsp:sp>
    <dsp:sp modelId="{DCDD1605-18CF-4357-966A-A6511E566B34}">
      <dsp:nvSpPr>
        <dsp:cNvPr id="0" name=""/>
        <dsp:cNvSpPr/>
      </dsp:nvSpPr>
      <dsp:spPr>
        <a:xfrm>
          <a:off x="5251359" y="742123"/>
          <a:ext cx="2628899" cy="117321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/>
            <a:t>He </a:t>
          </a:r>
          <a:r>
            <a:rPr lang="es-PR" sz="2000" kern="1200" dirty="0" err="1"/>
            <a:t>allowed</a:t>
          </a:r>
          <a:r>
            <a:rPr lang="es-PR" sz="2000" kern="1200" dirty="0"/>
            <a:t> </a:t>
          </a:r>
          <a:r>
            <a:rPr lang="es-PR" sz="2000" kern="1200" dirty="0" err="1"/>
            <a:t>the</a:t>
          </a:r>
          <a:r>
            <a:rPr lang="es-PR" sz="2000" kern="1200" dirty="0"/>
            <a:t> F1 </a:t>
          </a:r>
          <a:r>
            <a:rPr lang="es-PR" sz="2000" kern="1200" dirty="0" err="1"/>
            <a:t>generation</a:t>
          </a:r>
          <a:r>
            <a:rPr lang="es-PR" sz="2000" kern="1200" dirty="0"/>
            <a:t>  </a:t>
          </a:r>
          <a:r>
            <a:rPr lang="es-PR" sz="2000" kern="1200" dirty="0" err="1"/>
            <a:t>to</a:t>
          </a:r>
          <a:r>
            <a:rPr lang="es-PR" sz="2000" kern="1200" dirty="0"/>
            <a:t> </a:t>
          </a:r>
          <a:r>
            <a:rPr lang="es-PR" sz="2000" kern="1200" dirty="0" err="1"/>
            <a:t>self-fertilize</a:t>
          </a:r>
          <a:r>
            <a:rPr lang="es-PR" sz="2000" kern="1200" dirty="0"/>
            <a:t> </a:t>
          </a:r>
          <a:endParaRPr lang="en-US" sz="2000" kern="1200" dirty="0"/>
        </a:p>
      </dsp:txBody>
      <dsp:txXfrm>
        <a:off x="5251359" y="742123"/>
        <a:ext cx="2628899" cy="1173211"/>
      </dsp:txXfrm>
    </dsp:sp>
    <dsp:sp modelId="{6F29F02F-AE39-4C29-9195-3AC5271DAA65}">
      <dsp:nvSpPr>
        <dsp:cNvPr id="0" name=""/>
        <dsp:cNvSpPr/>
      </dsp:nvSpPr>
      <dsp:spPr>
        <a:xfrm>
          <a:off x="7880259" y="742123"/>
          <a:ext cx="2628899" cy="117321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err="1"/>
            <a:t>The</a:t>
          </a:r>
          <a:r>
            <a:rPr lang="es-PR" sz="2000" kern="1200" dirty="0"/>
            <a:t> F2 </a:t>
          </a:r>
          <a:r>
            <a:rPr lang="es-PR" sz="2000" kern="1200" dirty="0" err="1"/>
            <a:t>generation</a:t>
          </a:r>
          <a:r>
            <a:rPr lang="es-PR" sz="2000" kern="1200" dirty="0"/>
            <a:t> </a:t>
          </a:r>
          <a:r>
            <a:rPr lang="es-PR" sz="2000" kern="1200" dirty="0" err="1"/>
            <a:t>produced</a:t>
          </a:r>
          <a:r>
            <a:rPr lang="es-PR" sz="2000" kern="1200" dirty="0"/>
            <a:t> </a:t>
          </a:r>
          <a:r>
            <a:rPr lang="es-PR" sz="2000" kern="1200" dirty="0" err="1"/>
            <a:t>both</a:t>
          </a:r>
          <a:r>
            <a:rPr lang="es-PR" sz="2000" kern="1200" dirty="0"/>
            <a:t> </a:t>
          </a:r>
          <a:r>
            <a:rPr lang="es-PR" sz="2000" kern="1200" dirty="0" err="1"/>
            <a:t>purple</a:t>
          </a:r>
          <a:r>
            <a:rPr lang="es-PR" sz="2000" kern="1200" dirty="0"/>
            <a:t> and </a:t>
          </a:r>
          <a:r>
            <a:rPr lang="es-PR" sz="2000" kern="1200" dirty="0" err="1"/>
            <a:t>white</a:t>
          </a:r>
          <a:r>
            <a:rPr lang="es-PR" sz="2000" kern="1200" dirty="0"/>
            <a:t> </a:t>
          </a:r>
          <a:r>
            <a:rPr lang="es-PR" sz="2000" kern="1200" dirty="0" err="1"/>
            <a:t>flowers</a:t>
          </a:r>
          <a:endParaRPr lang="en-US" sz="2000" kern="1200" dirty="0"/>
        </a:p>
      </dsp:txBody>
      <dsp:txXfrm>
        <a:off x="7880259" y="742123"/>
        <a:ext cx="2628899" cy="117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5EC77-4E2F-4A95-AD1A-B33D19E9C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C590B1-A90D-4DF3-96F3-FFF429A4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56A47B-0BD2-449A-9DB1-C3A26FA2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C5505-B75E-40E4-9409-E6466BC7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8D802C-0CD4-48DC-BE82-CA0B9E9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9923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AE09D-BBBF-4CC0-9207-823D5E52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9E7912-1170-4658-ADE7-CB20E724D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C9F70-70DC-4797-9F24-FA145592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B7CBA8-23FF-4DC5-9F94-08A08EB5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D4CAE-C846-4297-B04E-D7B01C9A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891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F179D7-1C3D-445D-98D0-B571A5899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44734F-F011-4319-B8B2-30AED17E8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20BFA-8B81-4861-8206-793FBADB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17E2C-F2E9-439C-9E76-C072C18A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DA2D8-ACE8-4E4C-BEDA-06526DED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560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7DD01-42D4-4AEB-B129-A927EAA9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677F6-33D1-4881-A500-610C421B8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F9B0C4-2F97-493A-A682-FA5535FA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B81F6-5075-4D74-A4C9-1A4440D2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D9A918-304C-45EA-A60B-8561FE1F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366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7D92C-1E20-4FC8-A2D1-4A1ED29B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5B49D-D5C3-4D7A-8936-EBEEAE890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9B79AC-F21F-40BC-A3AE-6A5FD863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AEE410-E05D-4AD7-9DE1-41F3FA72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DFF5ED-19A0-4CAA-AA2B-AEED03F8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0147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93ED5-E395-4DEF-B644-4114A9EB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6BE925-6CCB-472C-A51F-8A43553C8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5B7CFE-8E63-4131-A5D3-F55217869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ABF0C6-BC90-49FA-907F-CB54514D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7C5FDF-733F-4469-86C0-F6C64FB1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767CF8-A2C5-42FB-8EB0-B73366B7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3480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02BC0-2023-4B70-AEC1-F5F1C2AB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C3CAF3-8F68-4461-A884-F6FE176B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2B2CA6-AEAB-461B-BD95-5145A686C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1DFA60-C407-42A0-AC43-0A4B548D1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6766FF-C2E0-4BD2-81CB-2286C6EC0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1C502C-73FE-4CD9-9988-A0D25EF0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87D559-50B5-4F8F-91C7-1DB19FED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4366B0-DF6C-4A81-90E4-C16D8D7D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401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A9E19-2231-4712-8C30-ADD377D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6262FF-F8B8-49C1-9510-9E88881E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1EC687-31C7-4E2D-A1BD-5F53B9E3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F1F6E2-34B2-462A-A05B-0FEE6D16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1515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EDDAB0-25CE-4B23-B7CF-CE38F6E5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E45968-EE94-44FF-AA12-E603F5CB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72C042-3C20-4309-8444-6487AB1B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0561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D41E2-F6B5-41B6-B52C-4DDB85C6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2A26B-4218-4B7C-9FF3-3A82F96C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190465-A09A-49AA-9F50-4E2033DD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B9E4B5-BB9C-451F-B57C-F7A24E62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27895C-56F4-47C1-9132-8E539C75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AE9923-7BD2-4488-8A4A-36CBB035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685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77C10-B671-4CCA-859C-5ACF8B8D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50E70D-04A7-4360-8B64-22553BD0C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C85551-A9AD-4903-894E-F74A57F6F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C9E107-7779-4607-B0FD-296259C6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72EEC5-5B8E-452E-B397-B1128987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8BEA65-D531-4B79-854A-78561894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2499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4A52DF-2C06-424A-8A23-2CE5B209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5921BE-BFC2-48C5-80B3-83B636EEF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2664B-E6FC-4034-BAB6-580E4100F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0405-AA1B-4BDA-827E-E7295D5AE483}" type="datetimeFigureOut">
              <a:rPr lang="es-PR" smtClean="0"/>
              <a:t>04/30/2020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3113E-3F51-4AED-9F85-409CB53D3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444EFB-4BBB-4CCB-8B75-9AFAE695A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026F-598F-4688-B907-2BF16D1848D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524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4D70A-862D-4A8D-B4D9-8A8534BB0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s-PR" dirty="0"/>
              <a:t>Mendel and </a:t>
            </a:r>
            <a:r>
              <a:rPr lang="es-PR" dirty="0" err="1"/>
              <a:t>Heredity</a:t>
            </a:r>
            <a:endParaRPr lang="es-P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444C8A-2246-48AB-9CDD-93E35E066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s-PR" dirty="0"/>
              <a:t>Ms. Mercado</a:t>
            </a:r>
          </a:p>
          <a:p>
            <a:pPr algn="l"/>
            <a:r>
              <a:rPr lang="es-PR" dirty="0"/>
              <a:t>10th grade </a:t>
            </a:r>
            <a:r>
              <a:rPr lang="es-PR" dirty="0" err="1"/>
              <a:t>Biology</a:t>
            </a:r>
            <a:endParaRPr lang="es-PR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52AA9A-C073-4444-AD63-22941C63E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5" r="-1" b="1595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1B4B4-5D29-453F-8531-FAE9D6D3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s-PR" sz="2600" b="1">
                <a:solidFill>
                  <a:schemeClr val="bg1"/>
                </a:solidFill>
              </a:rPr>
              <a:t>Mendel’s data revealed patterns of inheritance</a:t>
            </a:r>
            <a:endParaRPr lang="es-PR" sz="26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2D5ED-7C14-4553-8A07-7222B38E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4928771"/>
            <a:ext cx="7071113" cy="1572768"/>
          </a:xfrm>
        </p:spPr>
        <p:txBody>
          <a:bodyPr anchor="ctr">
            <a:normAutofit/>
          </a:bodyPr>
          <a:lstStyle/>
          <a:p>
            <a:r>
              <a:rPr lang="es-PR" b="1" dirty="0">
                <a:solidFill>
                  <a:schemeClr val="bg1"/>
                </a:solidFill>
              </a:rPr>
              <a:t>Cross</a:t>
            </a:r>
            <a:r>
              <a:rPr lang="es-PR" dirty="0">
                <a:solidFill>
                  <a:schemeClr val="bg1"/>
                </a:solidFill>
              </a:rPr>
              <a:t>: </a:t>
            </a:r>
            <a:r>
              <a:rPr lang="es-PR" dirty="0" err="1">
                <a:solidFill>
                  <a:schemeClr val="bg1"/>
                </a:solidFill>
              </a:rPr>
              <a:t>mating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of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two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organisms</a:t>
            </a:r>
            <a:endParaRPr lang="es-PR" dirty="0">
              <a:solidFill>
                <a:schemeClr val="bg1"/>
              </a:solidFill>
            </a:endParaRPr>
          </a:p>
          <a:p>
            <a:r>
              <a:rPr lang="es-PR" dirty="0">
                <a:solidFill>
                  <a:schemeClr val="bg1"/>
                </a:solidFill>
              </a:rPr>
              <a:t>Parental </a:t>
            </a:r>
            <a:r>
              <a:rPr lang="es-PR" dirty="0" err="1">
                <a:solidFill>
                  <a:schemeClr val="bg1"/>
                </a:solidFill>
              </a:rPr>
              <a:t>generation</a:t>
            </a:r>
            <a:r>
              <a:rPr lang="es-PR" dirty="0">
                <a:solidFill>
                  <a:schemeClr val="bg1"/>
                </a:solidFill>
              </a:rPr>
              <a:t> (P), </a:t>
            </a:r>
            <a:r>
              <a:rPr lang="es-PR" dirty="0" err="1">
                <a:solidFill>
                  <a:schemeClr val="bg1"/>
                </a:solidFill>
              </a:rPr>
              <a:t>First</a:t>
            </a:r>
            <a:r>
              <a:rPr lang="es-PR" dirty="0">
                <a:solidFill>
                  <a:schemeClr val="bg1"/>
                </a:solidFill>
              </a:rPr>
              <a:t> filial </a:t>
            </a:r>
            <a:r>
              <a:rPr lang="es-PR" dirty="0" err="1">
                <a:solidFill>
                  <a:schemeClr val="bg1"/>
                </a:solidFill>
              </a:rPr>
              <a:t>generation</a:t>
            </a:r>
            <a:r>
              <a:rPr lang="es-PR" dirty="0">
                <a:solidFill>
                  <a:schemeClr val="bg1"/>
                </a:solidFill>
              </a:rPr>
              <a:t> (F1), </a:t>
            </a:r>
            <a:r>
              <a:rPr lang="es-PR" dirty="0" err="1">
                <a:solidFill>
                  <a:schemeClr val="bg1"/>
                </a:solidFill>
              </a:rPr>
              <a:t>Second</a:t>
            </a:r>
            <a:r>
              <a:rPr lang="es-PR" dirty="0">
                <a:solidFill>
                  <a:schemeClr val="bg1"/>
                </a:solidFill>
              </a:rPr>
              <a:t> filial </a:t>
            </a:r>
            <a:r>
              <a:rPr lang="es-PR" dirty="0" err="1">
                <a:solidFill>
                  <a:schemeClr val="bg1"/>
                </a:solidFill>
              </a:rPr>
              <a:t>generation</a:t>
            </a:r>
            <a:r>
              <a:rPr lang="es-PR" dirty="0">
                <a:solidFill>
                  <a:schemeClr val="bg1"/>
                </a:solidFill>
              </a:rPr>
              <a:t> (F2)</a:t>
            </a:r>
          </a:p>
          <a:p>
            <a:pPr marL="0" indent="0">
              <a:buNone/>
            </a:pPr>
            <a:endParaRPr lang="es-P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4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12AB4-69A9-455E-90FC-12A99C34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R" b="1"/>
              <a:t>Mendel’s data revealed patterns of inheritance</a:t>
            </a:r>
            <a:endParaRPr lang="es-P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877DCC8-E9DB-4378-93F9-3CCE84CC6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127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94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D9969C-C092-4931-9ADA-2D3299046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732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D4A5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7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FFB5B01-939A-4987-9A1A-7F39692D0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35" r="-2" b="8335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E453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4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12FF5-209A-4D59-BEA4-C4573300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/>
              <a:t>Formative</a:t>
            </a:r>
            <a:r>
              <a:rPr lang="es-PR" dirty="0"/>
              <a:t> </a:t>
            </a:r>
            <a:r>
              <a:rPr lang="es-PR" dirty="0" err="1"/>
              <a:t>Assessment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FB978-B6AE-465B-BC44-6AD52F1AA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/>
              <a:t>Copy</a:t>
            </a:r>
            <a:r>
              <a:rPr lang="es-PR" dirty="0"/>
              <a:t> and </a:t>
            </a:r>
            <a:r>
              <a:rPr lang="es-PR" dirty="0" err="1"/>
              <a:t>answer</a:t>
            </a:r>
            <a:r>
              <a:rPr lang="es-PR" dirty="0"/>
              <a:t> in </a:t>
            </a:r>
            <a:r>
              <a:rPr lang="es-PR" dirty="0" err="1"/>
              <a:t>your</a:t>
            </a:r>
            <a:r>
              <a:rPr lang="es-PR" dirty="0"/>
              <a:t> notebook</a:t>
            </a:r>
          </a:p>
          <a:p>
            <a:r>
              <a:rPr lang="es-PR" dirty="0" err="1"/>
              <a:t>Send</a:t>
            </a:r>
            <a:r>
              <a:rPr lang="es-PR" dirty="0"/>
              <a:t> a </a:t>
            </a:r>
            <a:r>
              <a:rPr lang="es-PR" dirty="0" err="1"/>
              <a:t>picture</a:t>
            </a:r>
            <a:r>
              <a:rPr lang="es-PR" dirty="0"/>
              <a:t> </a:t>
            </a:r>
            <a:r>
              <a:rPr lang="es-PR" dirty="0" err="1"/>
              <a:t>to</a:t>
            </a:r>
            <a:r>
              <a:rPr lang="es-PR" dirty="0"/>
              <a:t> </a:t>
            </a:r>
            <a:r>
              <a:rPr lang="es-PR" dirty="0" err="1"/>
              <a:t>your</a:t>
            </a:r>
            <a:r>
              <a:rPr lang="es-PR" dirty="0"/>
              <a:t> </a:t>
            </a:r>
            <a:r>
              <a:rPr lang="es-PR" dirty="0" err="1"/>
              <a:t>teacher</a:t>
            </a:r>
            <a:r>
              <a:rPr lang="es-PR" dirty="0"/>
              <a:t> </a:t>
            </a:r>
            <a:r>
              <a:rPr lang="es-PR" dirty="0" err="1"/>
              <a:t>via</a:t>
            </a:r>
            <a:r>
              <a:rPr lang="es-PR" dirty="0"/>
              <a:t> email </a:t>
            </a:r>
            <a:r>
              <a:rPr lang="es-PR" dirty="0">
                <a:hlinkClick r:id="rId2"/>
              </a:rPr>
              <a:t>nmercsoto@gmail.com</a:t>
            </a:r>
            <a:endParaRPr lang="es-PR" dirty="0"/>
          </a:p>
          <a:p>
            <a:pPr marL="0" indent="0">
              <a:buNone/>
            </a:pPr>
            <a:endParaRPr lang="es-P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975FA6-7F9C-4986-A589-45FDFDF0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54" y="3141111"/>
            <a:ext cx="8110171" cy="33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BD173-6CEA-4846-BAFB-52476FDA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/>
              <a:t>Quizziz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058C5B-B387-4D17-8C91-01D2FA1C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/>
              <a:t>Answer</a:t>
            </a:r>
            <a:r>
              <a:rPr lang="es-PR" dirty="0"/>
              <a:t> </a:t>
            </a:r>
            <a:r>
              <a:rPr lang="es-PR" dirty="0" err="1"/>
              <a:t>the</a:t>
            </a:r>
            <a:r>
              <a:rPr lang="es-PR" dirty="0"/>
              <a:t> </a:t>
            </a:r>
            <a:r>
              <a:rPr lang="es-PR" dirty="0" err="1"/>
              <a:t>following</a:t>
            </a:r>
            <a:r>
              <a:rPr lang="es-PR" dirty="0"/>
              <a:t> quiz </a:t>
            </a:r>
            <a:br>
              <a:rPr lang="es-PR" dirty="0"/>
            </a:br>
            <a:r>
              <a:rPr lang="es-PR" dirty="0">
                <a:hlinkClick r:id="rId2"/>
              </a:rPr>
              <a:t>https://quizizz.com/join?gc=262635</a:t>
            </a:r>
            <a:endParaRPr lang="es-PR" dirty="0"/>
          </a:p>
          <a:p>
            <a:r>
              <a:rPr lang="es-PR" dirty="0" err="1"/>
              <a:t>The</a:t>
            </a:r>
            <a:r>
              <a:rPr lang="es-PR" dirty="0"/>
              <a:t> quiz </a:t>
            </a:r>
            <a:r>
              <a:rPr lang="es-PR" dirty="0" err="1"/>
              <a:t>is</a:t>
            </a:r>
            <a:r>
              <a:rPr lang="es-PR" dirty="0"/>
              <a:t> </a:t>
            </a:r>
            <a:r>
              <a:rPr lang="es-PR" dirty="0" err="1"/>
              <a:t>worth</a:t>
            </a:r>
            <a:r>
              <a:rPr lang="es-PR" dirty="0"/>
              <a:t> 15 </a:t>
            </a:r>
            <a:r>
              <a:rPr lang="es-PR" dirty="0" err="1"/>
              <a:t>points</a:t>
            </a:r>
            <a:r>
              <a:rPr lang="es-PR" dirty="0"/>
              <a:t>! </a:t>
            </a:r>
            <a:r>
              <a:rPr lang="es-PR" dirty="0" err="1"/>
              <a:t>Remember</a:t>
            </a:r>
            <a:r>
              <a:rPr lang="es-PR" dirty="0"/>
              <a:t> </a:t>
            </a:r>
            <a:r>
              <a:rPr lang="es-PR" dirty="0" err="1"/>
              <a:t>to</a:t>
            </a:r>
            <a:r>
              <a:rPr lang="es-PR" dirty="0"/>
              <a:t> </a:t>
            </a:r>
            <a:r>
              <a:rPr lang="es-PR" dirty="0" err="1"/>
              <a:t>write</a:t>
            </a:r>
            <a:r>
              <a:rPr lang="es-PR" dirty="0"/>
              <a:t> </a:t>
            </a:r>
            <a:r>
              <a:rPr lang="es-PR" dirty="0" err="1"/>
              <a:t>your</a:t>
            </a:r>
            <a:r>
              <a:rPr lang="es-PR" dirty="0"/>
              <a:t> full </a:t>
            </a:r>
            <a:r>
              <a:rPr lang="es-PR" dirty="0" err="1"/>
              <a:t>name</a:t>
            </a:r>
            <a:r>
              <a:rPr lang="es-PR" dirty="0"/>
              <a:t> </a:t>
            </a:r>
            <a:r>
              <a:rPr lang="es-PR" dirty="0" err="1"/>
              <a:t>when</a:t>
            </a:r>
            <a:r>
              <a:rPr lang="es-PR" dirty="0"/>
              <a:t> </a:t>
            </a:r>
            <a:r>
              <a:rPr lang="es-PR" dirty="0" err="1"/>
              <a:t>answering</a:t>
            </a:r>
            <a:r>
              <a:rPr lang="es-PR" dirty="0"/>
              <a:t> in </a:t>
            </a:r>
            <a:r>
              <a:rPr lang="es-PR" dirty="0" err="1"/>
              <a:t>Quizziz</a:t>
            </a:r>
            <a:r>
              <a:rPr lang="es-PR"/>
              <a:t>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0474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928D4-A71D-46FB-9B25-C85C177B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/>
              <a:t>References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0B820-6D09-46C2-B2AD-63956444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Nowicki, S., &amp; Holt McDougal. (2012). </a:t>
            </a:r>
            <a:r>
              <a:rPr lang="en-US" i="1" dirty="0"/>
              <a:t>Holt McDougal biology</a:t>
            </a:r>
            <a:r>
              <a:rPr lang="en-US" dirty="0"/>
              <a:t>. Orlando, Florida: Holt McDougal.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93633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3555C-E5F8-4108-9A83-2D2B30F9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s-PR">
                <a:solidFill>
                  <a:srgbClr val="FFFFFF"/>
                </a:solidFill>
              </a:rPr>
              <a:t>Objective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5902A-BFE8-498D-BFC4-DEB721CA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s-PR" sz="2700"/>
              <a:t>After reading this presentation, students will explain that Mendel’s research showed that traits are inherited as discrete units.</a:t>
            </a:r>
          </a:p>
        </p:txBody>
      </p:sp>
    </p:spTree>
    <p:extLst>
      <p:ext uri="{BB962C8B-B14F-4D97-AF65-F5344CB8AC3E}">
        <p14:creationId xmlns:p14="http://schemas.microsoft.com/office/powerpoint/2010/main" val="65857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g standing in front of a brick building&#10;&#10;Description automatically generated">
            <a:extLst>
              <a:ext uri="{FF2B5EF4-FFF2-40B4-BE49-F238E27FC236}">
                <a16:creationId xmlns:a16="http://schemas.microsoft.com/office/drawing/2014/main" xmlns="" id="{1767590F-3EF9-4B98-B128-1E6176F38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88285-8AD6-4E92-8476-202D502E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50" y="1575737"/>
            <a:ext cx="4593021" cy="1342754"/>
          </a:xfrm>
        </p:spPr>
        <p:txBody>
          <a:bodyPr>
            <a:noAutofit/>
          </a:bodyPr>
          <a:lstStyle/>
          <a:p>
            <a:pPr algn="ctr"/>
            <a:r>
              <a:rPr lang="es-PR" sz="3400" dirty="0"/>
              <a:t>Mendel </a:t>
            </a:r>
            <a:r>
              <a:rPr lang="es-PR" sz="3400" dirty="0" err="1"/>
              <a:t>laid</a:t>
            </a:r>
            <a:r>
              <a:rPr lang="es-PR" sz="3400" dirty="0"/>
              <a:t> </a:t>
            </a:r>
            <a:r>
              <a:rPr lang="es-PR" sz="3400" dirty="0" err="1"/>
              <a:t>the</a:t>
            </a:r>
            <a:r>
              <a:rPr lang="es-PR" sz="3400" dirty="0"/>
              <a:t> </a:t>
            </a:r>
            <a:r>
              <a:rPr lang="es-PR" sz="3400" dirty="0" err="1"/>
              <a:t>groundwork</a:t>
            </a:r>
            <a:r>
              <a:rPr lang="es-PR" sz="3400" dirty="0"/>
              <a:t> </a:t>
            </a:r>
            <a:r>
              <a:rPr lang="es-PR" sz="3400" dirty="0" err="1"/>
              <a:t>for</a:t>
            </a:r>
            <a:r>
              <a:rPr lang="es-PR" sz="3400" dirty="0"/>
              <a:t> </a:t>
            </a:r>
            <a:r>
              <a:rPr lang="es-PR" sz="3400" dirty="0" err="1"/>
              <a:t>genetics</a:t>
            </a:r>
            <a:endParaRPr lang="es-PR" sz="3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8726B66-C685-4BE2-9C87-344DA8E7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87" y="2943109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dirty="0"/>
              <a:t>How does offspring resemble or differ from their parents?</a:t>
            </a:r>
          </a:p>
          <a:p>
            <a:r>
              <a:rPr lang="en-US" dirty="0"/>
              <a:t>It’s all about </a:t>
            </a:r>
            <a:r>
              <a:rPr lang="en-US" b="1" dirty="0"/>
              <a:t>traits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385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3A276-B680-43DC-A6D6-9C81CEEE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s-PR" dirty="0">
                <a:solidFill>
                  <a:schemeClr val="bg1"/>
                </a:solidFill>
              </a:rPr>
              <a:t>Mendel </a:t>
            </a:r>
            <a:r>
              <a:rPr lang="es-PR" dirty="0" err="1">
                <a:solidFill>
                  <a:schemeClr val="bg1"/>
                </a:solidFill>
              </a:rPr>
              <a:t>laid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the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groundwork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for</a:t>
            </a:r>
            <a:r>
              <a:rPr lang="es-PR" dirty="0">
                <a:solidFill>
                  <a:schemeClr val="bg1"/>
                </a:solidFill>
              </a:rPr>
              <a:t> </a:t>
            </a:r>
            <a:r>
              <a:rPr lang="es-PR" dirty="0" err="1">
                <a:solidFill>
                  <a:schemeClr val="bg1"/>
                </a:solidFill>
              </a:rPr>
              <a:t>genetics</a:t>
            </a:r>
            <a:endParaRPr lang="es-PR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10A649E0-BF4E-4A34-9FDF-B9BDD9D3D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720554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43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C2E9A-BE4F-446A-B73D-0976059F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/>
              <a:t>Mendel </a:t>
            </a:r>
            <a:r>
              <a:rPr lang="es-PR" b="1" dirty="0" err="1"/>
              <a:t>laid</a:t>
            </a:r>
            <a:r>
              <a:rPr lang="es-PR" b="1" dirty="0"/>
              <a:t> </a:t>
            </a:r>
            <a:r>
              <a:rPr lang="es-PR" b="1" dirty="0" err="1"/>
              <a:t>the</a:t>
            </a:r>
            <a:r>
              <a:rPr lang="es-PR" b="1" dirty="0"/>
              <a:t> </a:t>
            </a:r>
            <a:r>
              <a:rPr lang="es-PR" b="1" dirty="0" err="1"/>
              <a:t>groundwork</a:t>
            </a:r>
            <a:r>
              <a:rPr lang="es-PR" b="1" dirty="0"/>
              <a:t> </a:t>
            </a:r>
            <a:r>
              <a:rPr lang="es-PR" b="1" dirty="0" err="1"/>
              <a:t>for</a:t>
            </a:r>
            <a:r>
              <a:rPr lang="es-PR" b="1" dirty="0"/>
              <a:t> </a:t>
            </a:r>
            <a:r>
              <a:rPr lang="es-PR" b="1" dirty="0" err="1"/>
              <a:t>genetics</a:t>
            </a:r>
            <a:endParaRPr lang="es-P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76FD4-DDC8-41E2-871D-A2CA5EE8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690688"/>
            <a:ext cx="10677939" cy="4667250"/>
          </a:xfrm>
        </p:spPr>
        <p:txBody>
          <a:bodyPr>
            <a:normAutofit/>
          </a:bodyPr>
          <a:lstStyle/>
          <a:p>
            <a:r>
              <a:rPr lang="es-PR" sz="2600" dirty="0" err="1"/>
              <a:t>Groundwork</a:t>
            </a:r>
            <a:r>
              <a:rPr lang="es-PR" sz="2600" dirty="0"/>
              <a:t> </a:t>
            </a:r>
            <a:r>
              <a:rPr lang="es-PR" sz="2600" dirty="0" err="1"/>
              <a:t>of</a:t>
            </a:r>
            <a:r>
              <a:rPr lang="es-PR" sz="2600" dirty="0"/>
              <a:t> </a:t>
            </a:r>
            <a:r>
              <a:rPr lang="es-PR" sz="2600" dirty="0" err="1"/>
              <a:t>genetics</a:t>
            </a:r>
            <a:r>
              <a:rPr lang="es-PR" sz="2600" dirty="0"/>
              <a:t> </a:t>
            </a:r>
            <a:r>
              <a:rPr lang="es-PR" sz="2600" dirty="0" err="1"/>
              <a:t>was</a:t>
            </a:r>
            <a:r>
              <a:rPr lang="es-PR" sz="2600" dirty="0"/>
              <a:t> </a:t>
            </a:r>
            <a:r>
              <a:rPr lang="es-PR" sz="2600" dirty="0" err="1"/>
              <a:t>established</a:t>
            </a:r>
            <a:r>
              <a:rPr lang="es-PR" sz="2600" dirty="0"/>
              <a:t> in 1800’s</a:t>
            </a:r>
          </a:p>
          <a:p>
            <a:r>
              <a:rPr lang="es-PR" sz="2600" b="1" u="sng" dirty="0" err="1"/>
              <a:t>Gregor</a:t>
            </a:r>
            <a:r>
              <a:rPr lang="es-PR" sz="2600" b="1" u="sng" dirty="0"/>
              <a:t> Mendel</a:t>
            </a:r>
          </a:p>
          <a:p>
            <a:pPr lvl="1"/>
            <a:r>
              <a:rPr lang="es-PR" sz="2600" dirty="0" err="1"/>
              <a:t>Austrian</a:t>
            </a:r>
            <a:r>
              <a:rPr lang="es-PR" sz="2600" dirty="0"/>
              <a:t> </a:t>
            </a:r>
            <a:r>
              <a:rPr lang="es-PR" sz="2600" dirty="0" err="1"/>
              <a:t>monk</a:t>
            </a:r>
            <a:r>
              <a:rPr lang="es-PR" sz="2600" dirty="0"/>
              <a:t> and </a:t>
            </a:r>
            <a:r>
              <a:rPr lang="es-PR" sz="2600" dirty="0" err="1"/>
              <a:t>mathematician</a:t>
            </a:r>
            <a:endParaRPr lang="es-PR" sz="2600" dirty="0"/>
          </a:p>
          <a:p>
            <a:pPr lvl="1"/>
            <a:r>
              <a:rPr lang="es-PR" sz="2600" dirty="0" err="1"/>
              <a:t>Bred</a:t>
            </a:r>
            <a:r>
              <a:rPr lang="es-PR" sz="2600" dirty="0"/>
              <a:t> </a:t>
            </a:r>
            <a:r>
              <a:rPr lang="es-PR" sz="2600" dirty="0" err="1"/>
              <a:t>thousands</a:t>
            </a:r>
            <a:r>
              <a:rPr lang="es-PR" sz="2600" dirty="0"/>
              <a:t> </a:t>
            </a:r>
            <a:r>
              <a:rPr lang="es-PR" sz="2600" dirty="0" err="1"/>
              <a:t>of</a:t>
            </a:r>
            <a:r>
              <a:rPr lang="es-PR" sz="2600" dirty="0"/>
              <a:t> </a:t>
            </a:r>
            <a:r>
              <a:rPr lang="es-PR" sz="2600" dirty="0" err="1"/>
              <a:t>plants</a:t>
            </a:r>
            <a:r>
              <a:rPr lang="es-PR" sz="2600" dirty="0"/>
              <a:t> </a:t>
            </a:r>
          </a:p>
          <a:p>
            <a:pPr lvl="1"/>
            <a:r>
              <a:rPr lang="es-PR" sz="2600" dirty="0" err="1"/>
              <a:t>Predicted</a:t>
            </a:r>
            <a:r>
              <a:rPr lang="es-PR" sz="2600" dirty="0"/>
              <a:t> </a:t>
            </a:r>
            <a:r>
              <a:rPr lang="es-PR" sz="2600" dirty="0" err="1"/>
              <a:t>the</a:t>
            </a:r>
            <a:r>
              <a:rPr lang="es-PR" sz="2600" dirty="0"/>
              <a:t> </a:t>
            </a:r>
            <a:r>
              <a:rPr lang="es-PR" sz="2600" dirty="0" err="1"/>
              <a:t>results</a:t>
            </a:r>
            <a:r>
              <a:rPr lang="es-PR" sz="2600" dirty="0"/>
              <a:t> </a:t>
            </a:r>
            <a:r>
              <a:rPr lang="es-PR" sz="2600" dirty="0" err="1"/>
              <a:t>of</a:t>
            </a:r>
            <a:r>
              <a:rPr lang="es-PR" sz="2600" dirty="0"/>
              <a:t> meiosis </a:t>
            </a:r>
            <a:r>
              <a:rPr lang="es-PR" sz="2600" dirty="0" err="1"/>
              <a:t>before</a:t>
            </a:r>
            <a:r>
              <a:rPr lang="es-PR" sz="2600" dirty="0"/>
              <a:t> </a:t>
            </a:r>
            <a:r>
              <a:rPr lang="es-PR" sz="2600" dirty="0" err="1"/>
              <a:t>chromosomes</a:t>
            </a:r>
            <a:r>
              <a:rPr lang="es-PR" sz="2600" dirty="0"/>
              <a:t> </a:t>
            </a:r>
            <a:r>
              <a:rPr lang="es-PR" sz="2600" dirty="0" err="1"/>
              <a:t>were</a:t>
            </a:r>
            <a:r>
              <a:rPr lang="es-PR" sz="2600" dirty="0"/>
              <a:t> </a:t>
            </a:r>
            <a:r>
              <a:rPr lang="es-PR" sz="2600" dirty="0" err="1"/>
              <a:t>discovered</a:t>
            </a:r>
            <a:endParaRPr lang="es-PR" sz="2600" dirty="0"/>
          </a:p>
          <a:p>
            <a:pPr lvl="1"/>
            <a:r>
              <a:rPr lang="es-PR" sz="2600" dirty="0" err="1"/>
              <a:t>Recognized</a:t>
            </a:r>
            <a:r>
              <a:rPr lang="es-PR" sz="2600" dirty="0"/>
              <a:t> </a:t>
            </a:r>
            <a:r>
              <a:rPr lang="es-PR" sz="2600" dirty="0" err="1"/>
              <a:t>that</a:t>
            </a:r>
            <a:r>
              <a:rPr lang="es-PR" sz="2600" dirty="0"/>
              <a:t> </a:t>
            </a:r>
            <a:r>
              <a:rPr lang="es-PR" sz="2600" b="1" dirty="0" err="1"/>
              <a:t>traits</a:t>
            </a:r>
            <a:r>
              <a:rPr lang="es-PR" sz="2600" b="1" dirty="0"/>
              <a:t> are </a:t>
            </a:r>
            <a:r>
              <a:rPr lang="es-PR" sz="2600" b="1" dirty="0" err="1"/>
              <a:t>inherited</a:t>
            </a:r>
            <a:r>
              <a:rPr lang="es-PR" sz="2600" b="1" dirty="0"/>
              <a:t> as </a:t>
            </a:r>
            <a:r>
              <a:rPr lang="es-PR" sz="2600" b="1" dirty="0" err="1"/>
              <a:t>discrete</a:t>
            </a:r>
            <a:r>
              <a:rPr lang="es-PR" sz="2600" b="1" dirty="0"/>
              <a:t> </a:t>
            </a:r>
            <a:r>
              <a:rPr lang="es-PR" sz="2600" b="1" dirty="0" err="1"/>
              <a:t>units</a:t>
            </a:r>
            <a:r>
              <a:rPr lang="es-PR" sz="2600" b="1" dirty="0"/>
              <a:t> </a:t>
            </a:r>
            <a:r>
              <a:rPr lang="es-PR" sz="2600" b="1" dirty="0" err="1"/>
              <a:t>from</a:t>
            </a:r>
            <a:r>
              <a:rPr lang="es-PR" sz="2600" b="1" dirty="0"/>
              <a:t> </a:t>
            </a:r>
            <a:r>
              <a:rPr lang="es-PR" sz="2600" b="1" dirty="0" err="1"/>
              <a:t>the</a:t>
            </a:r>
            <a:r>
              <a:rPr lang="es-PR" sz="2600" b="1" dirty="0"/>
              <a:t> parental </a:t>
            </a:r>
            <a:r>
              <a:rPr lang="es-PR" sz="2600" b="1" dirty="0" err="1"/>
              <a:t>generation</a:t>
            </a:r>
            <a:endParaRPr lang="es-PR" sz="2600" b="1" dirty="0"/>
          </a:p>
          <a:p>
            <a:pPr lvl="1"/>
            <a:r>
              <a:rPr lang="es-PR" sz="2600" dirty="0" err="1"/>
              <a:t>Recognized</a:t>
            </a:r>
            <a:r>
              <a:rPr lang="es-PR" sz="2600" dirty="0"/>
              <a:t> </a:t>
            </a:r>
            <a:r>
              <a:rPr lang="es-PR" sz="2600" dirty="0" err="1"/>
              <a:t>that</a:t>
            </a:r>
            <a:r>
              <a:rPr lang="es-PR" sz="2600" dirty="0"/>
              <a:t> </a:t>
            </a:r>
            <a:r>
              <a:rPr lang="es-PR" sz="2600" dirty="0" err="1"/>
              <a:t>organisms</a:t>
            </a:r>
            <a:r>
              <a:rPr lang="es-PR" sz="2600" dirty="0"/>
              <a:t> </a:t>
            </a:r>
            <a:r>
              <a:rPr lang="es-PR" sz="2600" dirty="0" err="1"/>
              <a:t>inherit</a:t>
            </a:r>
            <a:r>
              <a:rPr lang="es-PR" sz="2600" dirty="0"/>
              <a:t> </a:t>
            </a:r>
            <a:r>
              <a:rPr lang="es-PR" sz="2600" b="1" dirty="0" err="1"/>
              <a:t>two</a:t>
            </a:r>
            <a:r>
              <a:rPr lang="es-PR" sz="2600" b="1" dirty="0"/>
              <a:t> copies </a:t>
            </a:r>
            <a:r>
              <a:rPr lang="es-PR" sz="2600" b="1" dirty="0" err="1"/>
              <a:t>of</a:t>
            </a:r>
            <a:r>
              <a:rPr lang="es-PR" sz="2600" b="1" dirty="0"/>
              <a:t> </a:t>
            </a:r>
            <a:r>
              <a:rPr lang="es-PR" sz="2600" b="1" dirty="0" err="1"/>
              <a:t>each</a:t>
            </a:r>
            <a:r>
              <a:rPr lang="es-PR" sz="2600" b="1" dirty="0"/>
              <a:t> </a:t>
            </a:r>
            <a:r>
              <a:rPr lang="es-PR" sz="2600" b="1" dirty="0" err="1"/>
              <a:t>discrete</a:t>
            </a:r>
            <a:r>
              <a:rPr lang="es-PR" sz="2600" b="1" dirty="0"/>
              <a:t> </a:t>
            </a:r>
            <a:r>
              <a:rPr lang="es-PR" sz="2600" b="1" dirty="0" err="1"/>
              <a:t>unit</a:t>
            </a:r>
            <a:r>
              <a:rPr lang="es-PR" sz="2600" dirty="0"/>
              <a:t>, </a:t>
            </a:r>
            <a:r>
              <a:rPr lang="es-PR" sz="2600" dirty="0" err="1"/>
              <a:t>now</a:t>
            </a:r>
            <a:r>
              <a:rPr lang="es-PR" sz="2600" dirty="0"/>
              <a:t> </a:t>
            </a:r>
            <a:r>
              <a:rPr lang="es-PR" sz="2600" dirty="0" err="1"/>
              <a:t>called</a:t>
            </a:r>
            <a:r>
              <a:rPr lang="es-PR" sz="2600" dirty="0"/>
              <a:t> </a:t>
            </a:r>
            <a:r>
              <a:rPr lang="es-PR" sz="2600" b="1" dirty="0"/>
              <a:t>genes</a:t>
            </a:r>
          </a:p>
          <a:p>
            <a:pPr lvl="1"/>
            <a:r>
              <a:rPr lang="es-PR" sz="2600" dirty="0" err="1"/>
              <a:t>Described</a:t>
            </a:r>
            <a:r>
              <a:rPr lang="es-PR" sz="2600" dirty="0"/>
              <a:t> </a:t>
            </a:r>
            <a:r>
              <a:rPr lang="es-PR" sz="2600" b="1" dirty="0" err="1"/>
              <a:t>how</a:t>
            </a:r>
            <a:r>
              <a:rPr lang="es-PR" sz="2600" b="1" dirty="0"/>
              <a:t> </a:t>
            </a:r>
            <a:r>
              <a:rPr lang="es-PR" sz="2600" b="1" dirty="0" err="1"/>
              <a:t>traits</a:t>
            </a:r>
            <a:r>
              <a:rPr lang="es-PR" sz="2600" b="1" dirty="0"/>
              <a:t> are </a:t>
            </a:r>
            <a:r>
              <a:rPr lang="es-PR" sz="2600" b="1" dirty="0" err="1"/>
              <a:t>passed</a:t>
            </a:r>
            <a:r>
              <a:rPr lang="es-PR" sz="2600" b="1" dirty="0"/>
              <a:t> </a:t>
            </a:r>
            <a:r>
              <a:rPr lang="es-PR" sz="2600" b="1" dirty="0" err="1"/>
              <a:t>between</a:t>
            </a:r>
            <a:r>
              <a:rPr lang="es-PR" sz="2600" b="1" dirty="0"/>
              <a:t> </a:t>
            </a:r>
            <a:r>
              <a:rPr lang="es-PR" sz="2600" b="1" dirty="0" err="1"/>
              <a:t>generations</a:t>
            </a:r>
            <a:r>
              <a:rPr lang="es-P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11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971AB-B062-4205-AA0D-6685AE32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Mendel laid the groundwork for genetics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A7F8FA0F-92B2-4782-85B6-6C9CCAAB7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9" y="2426818"/>
            <a:ext cx="3916993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abric, food, dog, table&#10;&#10;Description automatically generated">
            <a:extLst>
              <a:ext uri="{FF2B5EF4-FFF2-40B4-BE49-F238E27FC236}">
                <a16:creationId xmlns:a16="http://schemas.microsoft.com/office/drawing/2014/main" xmlns="" id="{09159F68-A485-45C6-844B-423971C1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7980"/>
            <a:ext cx="5455917" cy="30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B6D5F-8879-48E4-8151-AADAA691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425123"/>
            <a:ext cx="10866120" cy="1325563"/>
          </a:xfrm>
        </p:spPr>
        <p:txBody>
          <a:bodyPr/>
          <a:lstStyle/>
          <a:p>
            <a:r>
              <a:rPr lang="es-PR" b="1" dirty="0" err="1"/>
              <a:t>Mendel’s</a:t>
            </a:r>
            <a:r>
              <a:rPr lang="es-PR" b="1" dirty="0"/>
              <a:t> data </a:t>
            </a:r>
            <a:r>
              <a:rPr lang="es-PR" b="1" dirty="0" err="1"/>
              <a:t>revealed</a:t>
            </a:r>
            <a:r>
              <a:rPr lang="es-PR" b="1" dirty="0"/>
              <a:t> </a:t>
            </a:r>
            <a:r>
              <a:rPr lang="es-PR" b="1" dirty="0" err="1"/>
              <a:t>patterns</a:t>
            </a:r>
            <a:r>
              <a:rPr lang="es-PR" b="1" dirty="0"/>
              <a:t> </a:t>
            </a:r>
            <a:r>
              <a:rPr lang="es-PR" b="1" dirty="0" err="1"/>
              <a:t>of</a:t>
            </a:r>
            <a:r>
              <a:rPr lang="es-PR" b="1" dirty="0"/>
              <a:t> </a:t>
            </a:r>
            <a:r>
              <a:rPr lang="es-PR" b="1" dirty="0" err="1"/>
              <a:t>inheritance</a:t>
            </a:r>
            <a:endParaRPr lang="es-P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E9F698-E739-4955-BDBD-3686288E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dirty="0"/>
              <a:t>Mendel </a:t>
            </a:r>
            <a:r>
              <a:rPr lang="es-PR" dirty="0" err="1"/>
              <a:t>studied</a:t>
            </a:r>
            <a:r>
              <a:rPr lang="es-PR" dirty="0"/>
              <a:t> </a:t>
            </a:r>
            <a:r>
              <a:rPr lang="es-PR" dirty="0" err="1"/>
              <a:t>plant</a:t>
            </a:r>
            <a:r>
              <a:rPr lang="es-PR" dirty="0"/>
              <a:t> </a:t>
            </a:r>
            <a:r>
              <a:rPr lang="es-PR" dirty="0" err="1"/>
              <a:t>variation</a:t>
            </a:r>
            <a:r>
              <a:rPr lang="es-PR" dirty="0"/>
              <a:t> in a </a:t>
            </a:r>
            <a:r>
              <a:rPr lang="es-PR" dirty="0" err="1"/>
              <a:t>monastery</a:t>
            </a:r>
            <a:r>
              <a:rPr lang="es-PR" dirty="0"/>
              <a:t> </a:t>
            </a:r>
            <a:r>
              <a:rPr lang="es-PR" dirty="0" err="1"/>
              <a:t>garden</a:t>
            </a:r>
            <a:endParaRPr lang="es-PR" dirty="0"/>
          </a:p>
          <a:p>
            <a:r>
              <a:rPr lang="es-PR" dirty="0"/>
              <a:t>He </a:t>
            </a:r>
            <a:r>
              <a:rPr lang="es-PR" dirty="0" err="1"/>
              <a:t>made</a:t>
            </a:r>
            <a:r>
              <a:rPr lang="es-PR" dirty="0"/>
              <a:t> </a:t>
            </a:r>
            <a:r>
              <a:rPr lang="es-PR" dirty="0" err="1"/>
              <a:t>three</a:t>
            </a:r>
            <a:r>
              <a:rPr lang="es-PR" dirty="0"/>
              <a:t> </a:t>
            </a:r>
            <a:r>
              <a:rPr lang="es-PR" dirty="0" err="1"/>
              <a:t>key</a:t>
            </a:r>
            <a:r>
              <a:rPr lang="es-PR" dirty="0"/>
              <a:t> </a:t>
            </a:r>
            <a:r>
              <a:rPr lang="es-PR" dirty="0" err="1"/>
              <a:t>choices</a:t>
            </a:r>
            <a:r>
              <a:rPr lang="es-PR" dirty="0"/>
              <a:t> </a:t>
            </a:r>
            <a:r>
              <a:rPr lang="es-PR" dirty="0" err="1"/>
              <a:t>about</a:t>
            </a:r>
            <a:r>
              <a:rPr lang="es-PR" dirty="0"/>
              <a:t> </a:t>
            </a:r>
            <a:r>
              <a:rPr lang="es-PR" dirty="0" err="1"/>
              <a:t>his</a:t>
            </a:r>
            <a:r>
              <a:rPr lang="es-PR" dirty="0"/>
              <a:t> </a:t>
            </a:r>
            <a:r>
              <a:rPr lang="es-PR" dirty="0" err="1"/>
              <a:t>experiments</a:t>
            </a:r>
            <a:endParaRPr lang="es-PR" dirty="0"/>
          </a:p>
          <a:p>
            <a:pPr lvl="1"/>
            <a:r>
              <a:rPr lang="es-PR" sz="2800" dirty="0"/>
              <a:t>Control </a:t>
            </a:r>
            <a:r>
              <a:rPr lang="es-PR" sz="2800" dirty="0" err="1"/>
              <a:t>over</a:t>
            </a:r>
            <a:r>
              <a:rPr lang="es-PR" sz="2800" dirty="0"/>
              <a:t> </a:t>
            </a:r>
            <a:r>
              <a:rPr lang="es-PR" sz="2800" dirty="0" err="1"/>
              <a:t>breeding</a:t>
            </a:r>
            <a:endParaRPr lang="es-PR" sz="2800" dirty="0"/>
          </a:p>
          <a:p>
            <a:pPr lvl="1"/>
            <a:r>
              <a:rPr lang="es-PR" sz="2800" dirty="0"/>
              <a:t>Use </a:t>
            </a:r>
            <a:r>
              <a:rPr lang="es-PR" sz="2800" dirty="0" err="1"/>
              <a:t>of</a:t>
            </a:r>
            <a:r>
              <a:rPr lang="es-PR" sz="2800" dirty="0"/>
              <a:t> </a:t>
            </a:r>
            <a:r>
              <a:rPr lang="es-PR" sz="2800" b="1" dirty="0" err="1"/>
              <a:t>purebred</a:t>
            </a:r>
            <a:r>
              <a:rPr lang="es-PR" sz="2800" dirty="0"/>
              <a:t> </a:t>
            </a:r>
            <a:r>
              <a:rPr lang="es-PR" sz="2800" dirty="0" err="1"/>
              <a:t>plants</a:t>
            </a:r>
            <a:r>
              <a:rPr lang="es-PR" sz="2800" dirty="0"/>
              <a:t> (</a:t>
            </a:r>
            <a:r>
              <a:rPr lang="es-PR" sz="2800" dirty="0" err="1"/>
              <a:t>genetically</a:t>
            </a:r>
            <a:r>
              <a:rPr lang="es-PR" sz="2800" dirty="0"/>
              <a:t> </a:t>
            </a:r>
            <a:r>
              <a:rPr lang="es-PR" sz="2800" dirty="0" err="1"/>
              <a:t>uniform</a:t>
            </a:r>
            <a:r>
              <a:rPr lang="es-PR" sz="2800" dirty="0"/>
              <a:t>)</a:t>
            </a:r>
          </a:p>
          <a:p>
            <a:pPr lvl="1"/>
            <a:r>
              <a:rPr lang="es-PR" sz="2800" dirty="0" err="1"/>
              <a:t>Observation</a:t>
            </a:r>
            <a:r>
              <a:rPr lang="es-PR" sz="2800" dirty="0"/>
              <a:t> </a:t>
            </a:r>
            <a:r>
              <a:rPr lang="es-PR" sz="2800" dirty="0" err="1"/>
              <a:t>of</a:t>
            </a:r>
            <a:r>
              <a:rPr lang="es-PR" sz="2800" dirty="0"/>
              <a:t> “</a:t>
            </a:r>
            <a:r>
              <a:rPr lang="es-PR" sz="2800" dirty="0" err="1"/>
              <a:t>either-or</a:t>
            </a:r>
            <a:r>
              <a:rPr lang="es-PR" sz="2800" dirty="0"/>
              <a:t>” </a:t>
            </a:r>
            <a:r>
              <a:rPr lang="es-PR" sz="2800" dirty="0" err="1"/>
              <a:t>traits</a:t>
            </a:r>
            <a:r>
              <a:rPr lang="es-PR" sz="2800" dirty="0"/>
              <a:t> </a:t>
            </a:r>
            <a:r>
              <a:rPr lang="es-PR" sz="2800" dirty="0" err="1"/>
              <a:t>that</a:t>
            </a:r>
            <a:r>
              <a:rPr lang="es-PR" sz="2800" dirty="0"/>
              <a:t> </a:t>
            </a:r>
            <a:r>
              <a:rPr lang="es-PR" sz="2800" dirty="0" err="1"/>
              <a:t>appeared</a:t>
            </a:r>
            <a:r>
              <a:rPr lang="es-PR" sz="2800" dirty="0"/>
              <a:t> in </a:t>
            </a:r>
            <a:br>
              <a:rPr lang="es-PR" sz="2800" dirty="0"/>
            </a:br>
            <a:r>
              <a:rPr lang="es-PR" sz="2800" dirty="0" err="1"/>
              <a:t>only</a:t>
            </a:r>
            <a:r>
              <a:rPr lang="es-PR" sz="2800" dirty="0"/>
              <a:t> </a:t>
            </a:r>
            <a:r>
              <a:rPr lang="es-PR" sz="2800" dirty="0" err="1"/>
              <a:t>two</a:t>
            </a:r>
            <a:r>
              <a:rPr lang="es-PR" sz="2800" dirty="0"/>
              <a:t> </a:t>
            </a:r>
            <a:r>
              <a:rPr lang="es-PR" sz="2800" dirty="0" err="1"/>
              <a:t>alternate</a:t>
            </a:r>
            <a:r>
              <a:rPr lang="es-PR" sz="2800" dirty="0"/>
              <a:t> </a:t>
            </a:r>
            <a:r>
              <a:rPr lang="es-PR" sz="2800" dirty="0" err="1"/>
              <a:t>forms</a:t>
            </a:r>
            <a:endParaRPr lang="es-PR" sz="2800" dirty="0"/>
          </a:p>
        </p:txBody>
      </p:sp>
      <p:pic>
        <p:nvPicPr>
          <p:cNvPr id="5" name="Picture 4" descr="A picture containing table, food, lettuce&#10;&#10;Description automatically generated">
            <a:extLst>
              <a:ext uri="{FF2B5EF4-FFF2-40B4-BE49-F238E27FC236}">
                <a16:creationId xmlns:a16="http://schemas.microsoft.com/office/drawing/2014/main" xmlns="" id="{94D95B26-2FEE-41DE-8BAD-F596A724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269376" y="2194066"/>
            <a:ext cx="2077156" cy="3096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3304B6-13A1-4D06-8F28-D9C61077C1B7}"/>
              </a:ext>
            </a:extLst>
          </p:cNvPr>
          <p:cNvSpPr txBox="1"/>
          <p:nvPr/>
        </p:nvSpPr>
        <p:spPr>
          <a:xfrm>
            <a:off x="9462486" y="5364251"/>
            <a:ext cx="169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900">
                <a:hlinkClick r:id="rId3" tooltip="https://www.dnalc.org/view/16162-Gallery-2-Album-Bernay-1876-93-Illustration-of-Pea-Plants.html"/>
              </a:rPr>
              <a:t>This Photo</a:t>
            </a:r>
            <a:r>
              <a:rPr lang="es-PR" sz="900"/>
              <a:t> by Unknown Author is licensed under </a:t>
            </a:r>
            <a:r>
              <a:rPr lang="es-PR" sz="900">
                <a:hlinkClick r:id="rId3" tooltip="https://creativecommons.org/licenses/by-nc-nd/3.0/"/>
              </a:rPr>
              <a:t>CC BY-NC-ND</a:t>
            </a:r>
            <a:endParaRPr lang="es-PR" sz="900"/>
          </a:p>
        </p:txBody>
      </p:sp>
    </p:spTree>
    <p:extLst>
      <p:ext uri="{BB962C8B-B14F-4D97-AF65-F5344CB8AC3E}">
        <p14:creationId xmlns:p14="http://schemas.microsoft.com/office/powerpoint/2010/main" val="207157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DF9BD-1CD3-455B-9D62-E6BB0A67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/>
              <a:t>Mendel’s</a:t>
            </a:r>
            <a:r>
              <a:rPr lang="es-PR" b="1" dirty="0"/>
              <a:t> data </a:t>
            </a:r>
            <a:r>
              <a:rPr lang="es-PR" b="1" dirty="0" err="1"/>
              <a:t>revealed</a:t>
            </a:r>
            <a:r>
              <a:rPr lang="es-PR" b="1" dirty="0"/>
              <a:t> </a:t>
            </a:r>
            <a:r>
              <a:rPr lang="es-PR" b="1" dirty="0" err="1"/>
              <a:t>patterns</a:t>
            </a:r>
            <a:r>
              <a:rPr lang="es-PR" b="1" dirty="0"/>
              <a:t> </a:t>
            </a:r>
            <a:r>
              <a:rPr lang="es-PR" b="1" dirty="0" err="1"/>
              <a:t>of</a:t>
            </a:r>
            <a:r>
              <a:rPr lang="es-PR" b="1" dirty="0"/>
              <a:t> </a:t>
            </a:r>
            <a:r>
              <a:rPr lang="es-PR" b="1" dirty="0" err="1"/>
              <a:t>inheritance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99C0B1-0865-42AB-A44F-35E98859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136"/>
            <a:ext cx="10515600" cy="4351338"/>
          </a:xfrm>
        </p:spPr>
        <p:txBody>
          <a:bodyPr/>
          <a:lstStyle/>
          <a:p>
            <a:r>
              <a:rPr lang="es-PR" dirty="0"/>
              <a:t>Mendel </a:t>
            </a:r>
            <a:r>
              <a:rPr lang="es-PR" dirty="0" err="1"/>
              <a:t>chose</a:t>
            </a:r>
            <a:r>
              <a:rPr lang="es-PR" dirty="0"/>
              <a:t> pea </a:t>
            </a:r>
            <a:r>
              <a:rPr lang="es-PR" dirty="0" err="1"/>
              <a:t>plants</a:t>
            </a:r>
            <a:r>
              <a:rPr lang="es-PR" dirty="0"/>
              <a:t> </a:t>
            </a:r>
            <a:r>
              <a:rPr lang="es-PR" dirty="0" err="1"/>
              <a:t>for</a:t>
            </a:r>
            <a:r>
              <a:rPr lang="es-PR" dirty="0"/>
              <a:t> </a:t>
            </a:r>
            <a:r>
              <a:rPr lang="es-PR" dirty="0" err="1"/>
              <a:t>his</a:t>
            </a:r>
            <a:r>
              <a:rPr lang="es-PR" dirty="0"/>
              <a:t> </a:t>
            </a:r>
            <a:r>
              <a:rPr lang="es-PR" dirty="0" err="1"/>
              <a:t>experiments</a:t>
            </a:r>
            <a:r>
              <a:rPr lang="es-PR" dirty="0"/>
              <a:t> </a:t>
            </a:r>
            <a:r>
              <a:rPr lang="es-PR" dirty="0" err="1"/>
              <a:t>because</a:t>
            </a:r>
            <a:r>
              <a:rPr lang="es-PR" dirty="0"/>
              <a:t> </a:t>
            </a:r>
            <a:r>
              <a:rPr lang="es-PR" dirty="0" err="1"/>
              <a:t>they</a:t>
            </a:r>
            <a:r>
              <a:rPr lang="es-PR" dirty="0"/>
              <a:t> reproduce </a:t>
            </a:r>
            <a:r>
              <a:rPr lang="es-PR" dirty="0" err="1"/>
              <a:t>quickly</a:t>
            </a:r>
            <a:r>
              <a:rPr lang="es-PR" dirty="0"/>
              <a:t> and he </a:t>
            </a:r>
            <a:r>
              <a:rPr lang="es-PR" dirty="0" err="1"/>
              <a:t>could</a:t>
            </a:r>
            <a:r>
              <a:rPr lang="es-PR" dirty="0"/>
              <a:t> </a:t>
            </a:r>
            <a:r>
              <a:rPr lang="es-PR" dirty="0" err="1"/>
              <a:t>easily</a:t>
            </a:r>
            <a:r>
              <a:rPr lang="es-PR" dirty="0"/>
              <a:t> control </a:t>
            </a:r>
            <a:r>
              <a:rPr lang="es-PR" dirty="0" err="1"/>
              <a:t>how</a:t>
            </a:r>
            <a:r>
              <a:rPr lang="es-PR" dirty="0"/>
              <a:t> </a:t>
            </a:r>
            <a:r>
              <a:rPr lang="es-PR" dirty="0" err="1"/>
              <a:t>they</a:t>
            </a:r>
            <a:r>
              <a:rPr lang="es-PR" dirty="0"/>
              <a:t> mate (</a:t>
            </a:r>
            <a:r>
              <a:rPr lang="es-PR" dirty="0" err="1"/>
              <a:t>interrupting</a:t>
            </a:r>
            <a:r>
              <a:rPr lang="es-PR" dirty="0"/>
              <a:t> </a:t>
            </a:r>
            <a:r>
              <a:rPr lang="es-PR" dirty="0" err="1"/>
              <a:t>self-pollination</a:t>
            </a:r>
            <a:r>
              <a:rPr lang="es-PR" dirty="0"/>
              <a:t>)</a:t>
            </a:r>
          </a:p>
          <a:p>
            <a:r>
              <a:rPr lang="es-PR" dirty="0" err="1"/>
              <a:t>Because</a:t>
            </a:r>
            <a:r>
              <a:rPr lang="es-PR" dirty="0"/>
              <a:t> he </a:t>
            </a:r>
            <a:r>
              <a:rPr lang="es-PR" dirty="0" err="1"/>
              <a:t>started</a:t>
            </a:r>
            <a:r>
              <a:rPr lang="es-PR" dirty="0"/>
              <a:t> </a:t>
            </a:r>
            <a:r>
              <a:rPr lang="es-PR" dirty="0" err="1"/>
              <a:t>with</a:t>
            </a:r>
            <a:r>
              <a:rPr lang="es-PR" dirty="0"/>
              <a:t> </a:t>
            </a:r>
            <a:r>
              <a:rPr lang="es-PR" dirty="0" err="1"/>
              <a:t>purebred</a:t>
            </a:r>
            <a:r>
              <a:rPr lang="es-PR" dirty="0"/>
              <a:t> </a:t>
            </a:r>
            <a:r>
              <a:rPr lang="es-PR" dirty="0" err="1"/>
              <a:t>plants</a:t>
            </a:r>
            <a:r>
              <a:rPr lang="es-PR" dirty="0"/>
              <a:t>, he </a:t>
            </a:r>
            <a:r>
              <a:rPr lang="es-PR" dirty="0" err="1"/>
              <a:t>knew</a:t>
            </a:r>
            <a:r>
              <a:rPr lang="es-PR" dirty="0"/>
              <a:t> </a:t>
            </a:r>
            <a:r>
              <a:rPr lang="es-PR" dirty="0" err="1"/>
              <a:t>that</a:t>
            </a:r>
            <a:r>
              <a:rPr lang="es-PR" dirty="0"/>
              <a:t> </a:t>
            </a:r>
            <a:r>
              <a:rPr lang="es-PR" dirty="0" err="1"/>
              <a:t>any</a:t>
            </a:r>
            <a:r>
              <a:rPr lang="es-PR" dirty="0"/>
              <a:t> </a:t>
            </a:r>
            <a:r>
              <a:rPr lang="es-PR" dirty="0" err="1"/>
              <a:t>variations</a:t>
            </a:r>
            <a:r>
              <a:rPr lang="es-PR" dirty="0"/>
              <a:t> in </a:t>
            </a:r>
            <a:r>
              <a:rPr lang="es-PR" dirty="0" err="1"/>
              <a:t>offspring</a:t>
            </a:r>
            <a:r>
              <a:rPr lang="es-PR" dirty="0"/>
              <a:t> </a:t>
            </a:r>
            <a:r>
              <a:rPr lang="es-PR" dirty="0" err="1"/>
              <a:t>resulted</a:t>
            </a:r>
            <a:r>
              <a:rPr lang="es-PR" dirty="0"/>
              <a:t> </a:t>
            </a:r>
            <a:r>
              <a:rPr lang="es-PR" dirty="0" err="1"/>
              <a:t>from</a:t>
            </a:r>
            <a:r>
              <a:rPr lang="es-PR" dirty="0"/>
              <a:t> </a:t>
            </a:r>
            <a:r>
              <a:rPr lang="es-PR" dirty="0" err="1"/>
              <a:t>his</a:t>
            </a:r>
            <a:r>
              <a:rPr lang="es-PR" dirty="0"/>
              <a:t> </a:t>
            </a:r>
            <a:r>
              <a:rPr lang="es-PR" dirty="0" err="1"/>
              <a:t>experiments</a:t>
            </a:r>
            <a:r>
              <a:rPr lang="es-PR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C9A4E8-87FE-4F00-AD75-C61E3DC3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73" y="3734009"/>
            <a:ext cx="6146409" cy="29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ADDFC-5618-4EC6-9FE1-F4AA2404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96" y="184864"/>
            <a:ext cx="389870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s-PR" sz="2800" b="1" dirty="0" err="1"/>
              <a:t>Mendel’s</a:t>
            </a:r>
            <a:r>
              <a:rPr lang="es-PR" sz="2800" b="1" dirty="0"/>
              <a:t> data </a:t>
            </a:r>
            <a:r>
              <a:rPr lang="es-PR" sz="2800" b="1" dirty="0" err="1"/>
              <a:t>revealed</a:t>
            </a:r>
            <a:r>
              <a:rPr lang="es-PR" sz="2800" b="1" dirty="0"/>
              <a:t> </a:t>
            </a:r>
            <a:r>
              <a:rPr lang="es-PR" sz="2800" b="1" dirty="0" err="1"/>
              <a:t>patterns</a:t>
            </a:r>
            <a:r>
              <a:rPr lang="es-PR" sz="2800" b="1" dirty="0"/>
              <a:t> </a:t>
            </a:r>
            <a:r>
              <a:rPr lang="es-PR" sz="2800" b="1" dirty="0" err="1"/>
              <a:t>of</a:t>
            </a:r>
            <a:r>
              <a:rPr lang="es-PR" sz="2800" b="1" dirty="0"/>
              <a:t> </a:t>
            </a:r>
            <a:r>
              <a:rPr lang="es-PR" sz="2800" b="1" dirty="0" err="1"/>
              <a:t>inheritance</a:t>
            </a:r>
            <a:endParaRPr lang="es-P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A7818-D9D1-4ABE-A45D-0817CD392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6" y="1791924"/>
            <a:ext cx="3898704" cy="4936574"/>
          </a:xfrm>
        </p:spPr>
        <p:txBody>
          <a:bodyPr>
            <a:noAutofit/>
          </a:bodyPr>
          <a:lstStyle/>
          <a:p>
            <a:r>
              <a:rPr lang="es-PR" sz="2000" dirty="0"/>
              <a:t>Mendel </a:t>
            </a:r>
            <a:r>
              <a:rPr lang="es-PR" sz="2000" dirty="0" err="1"/>
              <a:t>chose</a:t>
            </a:r>
            <a:r>
              <a:rPr lang="es-PR" sz="2000" dirty="0"/>
              <a:t> </a:t>
            </a:r>
            <a:r>
              <a:rPr lang="es-PR" sz="2000" dirty="0" err="1"/>
              <a:t>seven</a:t>
            </a:r>
            <a:r>
              <a:rPr lang="es-PR" sz="2000" dirty="0"/>
              <a:t> </a:t>
            </a:r>
            <a:r>
              <a:rPr lang="es-PR" sz="2000" dirty="0" err="1"/>
              <a:t>traits</a:t>
            </a:r>
            <a:r>
              <a:rPr lang="es-PR" sz="2000" dirty="0"/>
              <a:t> </a:t>
            </a:r>
            <a:r>
              <a:rPr lang="es-PR" sz="2000" dirty="0" err="1"/>
              <a:t>to</a:t>
            </a:r>
            <a:r>
              <a:rPr lang="es-PR" sz="2000" dirty="0"/>
              <a:t> </a:t>
            </a:r>
            <a:r>
              <a:rPr lang="es-PR" sz="2000" dirty="0" err="1"/>
              <a:t>follow</a:t>
            </a:r>
            <a:r>
              <a:rPr lang="es-PR" sz="2000" dirty="0"/>
              <a:t>:</a:t>
            </a:r>
          </a:p>
          <a:p>
            <a:pPr lvl="1"/>
            <a:r>
              <a:rPr lang="es-PR" sz="2000" dirty="0"/>
              <a:t>Pea </a:t>
            </a:r>
            <a:r>
              <a:rPr lang="es-PR" sz="2000" dirty="0" err="1"/>
              <a:t>shape</a:t>
            </a:r>
            <a:endParaRPr lang="es-PR" sz="2000" dirty="0"/>
          </a:p>
          <a:p>
            <a:pPr lvl="1"/>
            <a:r>
              <a:rPr lang="es-PR" sz="2000" dirty="0"/>
              <a:t>Pea color</a:t>
            </a:r>
          </a:p>
          <a:p>
            <a:pPr lvl="1"/>
            <a:r>
              <a:rPr lang="es-PR" sz="2000" dirty="0" err="1"/>
              <a:t>Pod</a:t>
            </a:r>
            <a:r>
              <a:rPr lang="es-PR" sz="2000" dirty="0"/>
              <a:t> </a:t>
            </a:r>
            <a:r>
              <a:rPr lang="es-PR" sz="2000" dirty="0" err="1"/>
              <a:t>shape</a:t>
            </a:r>
            <a:endParaRPr lang="es-PR" sz="2000" dirty="0"/>
          </a:p>
          <a:p>
            <a:pPr lvl="1"/>
            <a:r>
              <a:rPr lang="es-PR" sz="2000" dirty="0" err="1"/>
              <a:t>Pod</a:t>
            </a:r>
            <a:r>
              <a:rPr lang="es-PR" sz="2000" dirty="0"/>
              <a:t> color</a:t>
            </a:r>
          </a:p>
          <a:p>
            <a:pPr lvl="1"/>
            <a:r>
              <a:rPr lang="es-PR" sz="2000" dirty="0" err="1"/>
              <a:t>Plant</a:t>
            </a:r>
            <a:r>
              <a:rPr lang="es-PR" sz="2000" dirty="0"/>
              <a:t> </a:t>
            </a:r>
            <a:r>
              <a:rPr lang="es-PR" sz="2000" dirty="0" err="1"/>
              <a:t>height</a:t>
            </a:r>
            <a:endParaRPr lang="es-PR" sz="2000" dirty="0"/>
          </a:p>
          <a:p>
            <a:pPr lvl="1"/>
            <a:r>
              <a:rPr lang="es-PR" sz="2000" dirty="0" err="1"/>
              <a:t>Flower</a:t>
            </a:r>
            <a:r>
              <a:rPr lang="es-PR" sz="2000" dirty="0"/>
              <a:t> color</a:t>
            </a:r>
          </a:p>
          <a:p>
            <a:pPr lvl="1"/>
            <a:r>
              <a:rPr lang="es-PR" sz="2000" dirty="0" err="1"/>
              <a:t>Flower</a:t>
            </a:r>
            <a:r>
              <a:rPr lang="es-PR" sz="2000" dirty="0"/>
              <a:t> position</a:t>
            </a:r>
          </a:p>
          <a:p>
            <a:r>
              <a:rPr lang="es-PR" sz="2000" dirty="0" err="1"/>
              <a:t>These</a:t>
            </a:r>
            <a:r>
              <a:rPr lang="es-PR" sz="2000" dirty="0"/>
              <a:t> </a:t>
            </a:r>
            <a:r>
              <a:rPr lang="es-PR" sz="2000" dirty="0" err="1"/>
              <a:t>didn’t</a:t>
            </a:r>
            <a:r>
              <a:rPr lang="es-PR" sz="2000" dirty="0"/>
              <a:t> show </a:t>
            </a:r>
            <a:r>
              <a:rPr lang="es-PR" sz="2000" dirty="0" err="1"/>
              <a:t>intermediate</a:t>
            </a:r>
            <a:r>
              <a:rPr lang="es-PR" sz="2000" dirty="0"/>
              <a:t> </a:t>
            </a:r>
            <a:r>
              <a:rPr lang="es-PR" sz="2000" dirty="0" err="1"/>
              <a:t>features</a:t>
            </a:r>
            <a:r>
              <a:rPr lang="es-PR" sz="2000" dirty="0"/>
              <a:t>. </a:t>
            </a:r>
          </a:p>
          <a:p>
            <a:r>
              <a:rPr lang="es-PR" sz="2000" dirty="0"/>
              <a:t>He </a:t>
            </a:r>
            <a:r>
              <a:rPr lang="es-PR" sz="2000" dirty="0" err="1"/>
              <a:t>didn’t</a:t>
            </a:r>
            <a:r>
              <a:rPr lang="es-PR" sz="2000" dirty="0"/>
              <a:t> </a:t>
            </a:r>
            <a:r>
              <a:rPr lang="es-PR" sz="2000" dirty="0" err="1"/>
              <a:t>know</a:t>
            </a:r>
            <a:r>
              <a:rPr lang="es-PR" sz="2000" dirty="0"/>
              <a:t> </a:t>
            </a:r>
            <a:r>
              <a:rPr lang="es-PR" sz="2000" dirty="0" err="1"/>
              <a:t>the</a:t>
            </a:r>
            <a:r>
              <a:rPr lang="es-PR" sz="2000" dirty="0"/>
              <a:t> genes </a:t>
            </a:r>
            <a:r>
              <a:rPr lang="es-PR" sz="2000" dirty="0" err="1"/>
              <a:t>that</a:t>
            </a:r>
            <a:r>
              <a:rPr lang="es-PR" sz="2000" dirty="0"/>
              <a:t> </a:t>
            </a:r>
            <a:r>
              <a:rPr lang="es-PR" sz="2000" dirty="0" err="1"/>
              <a:t>controlled</a:t>
            </a:r>
            <a:r>
              <a:rPr lang="es-PR" sz="2000" dirty="0"/>
              <a:t> </a:t>
            </a:r>
            <a:r>
              <a:rPr lang="es-PR" sz="2000" dirty="0" err="1"/>
              <a:t>these</a:t>
            </a:r>
            <a:r>
              <a:rPr lang="es-PR" sz="2000" dirty="0"/>
              <a:t> </a:t>
            </a:r>
            <a:r>
              <a:rPr lang="es-PR" sz="2000" dirty="0" err="1"/>
              <a:t>characteristics</a:t>
            </a:r>
            <a:r>
              <a:rPr lang="es-PR" sz="2000" dirty="0"/>
              <a:t> </a:t>
            </a:r>
            <a:r>
              <a:rPr lang="es-PR" sz="2000" dirty="0" err="1"/>
              <a:t>were</a:t>
            </a:r>
            <a:r>
              <a:rPr lang="es-PR" sz="2000" dirty="0"/>
              <a:t> </a:t>
            </a:r>
            <a:r>
              <a:rPr lang="es-PR" sz="2000" dirty="0" err="1"/>
              <a:t>on</a:t>
            </a:r>
            <a:r>
              <a:rPr lang="es-PR" sz="2000" dirty="0"/>
              <a:t> </a:t>
            </a:r>
            <a:r>
              <a:rPr lang="es-PR" sz="2000" dirty="0" err="1"/>
              <a:t>separate</a:t>
            </a:r>
            <a:r>
              <a:rPr lang="es-PR" sz="2000" dirty="0"/>
              <a:t> </a:t>
            </a:r>
            <a:r>
              <a:rPr lang="es-PR" sz="2000" dirty="0" err="1"/>
              <a:t>chromosomes</a:t>
            </a:r>
            <a:r>
              <a:rPr lang="es-PR" sz="2000" dirty="0"/>
              <a:t>.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F615BD2-6EE3-47B4-95EA-F73EA488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14356" y="930021"/>
            <a:ext cx="6402441" cy="452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16B4BD-CA1F-4DED-AB35-2A937FE46FEE}"/>
              </a:ext>
            </a:extLst>
          </p:cNvPr>
          <p:cNvSpPr txBox="1"/>
          <p:nvPr/>
        </p:nvSpPr>
        <p:spPr>
          <a:xfrm>
            <a:off x="9108441" y="5359721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PR" sz="700">
                <a:solidFill>
                  <a:srgbClr val="FFFFFF"/>
                </a:solidFill>
                <a:hlinkClick r:id="rId3" tooltip="https://bio.libretexts.org/Bookshelves/Introductory_and_General_Biology/Book:_Concepts_in_Biology_(OpenStax)/8:_Patterns_of_Inheritance/8.1:_Mendel%E2%80%99s_Experiment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s-PR" sz="700">
                <a:solidFill>
                  <a:srgbClr val="FFFFFF"/>
                </a:solidFill>
              </a:rPr>
              <a:t> by Unknown Author is licensed under </a:t>
            </a:r>
            <a:r>
              <a:rPr lang="es-PR" sz="700">
                <a:solidFill>
                  <a:srgbClr val="FFFFFF"/>
                </a:solidFill>
                <a:hlinkClick r:id="rId3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s-P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466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Mendel and Heredity</vt:lpstr>
      <vt:lpstr>Objective</vt:lpstr>
      <vt:lpstr>Mendel laid the groundwork for genetics</vt:lpstr>
      <vt:lpstr>Mendel laid the groundwork for genetics</vt:lpstr>
      <vt:lpstr>Mendel laid the groundwork for genetics</vt:lpstr>
      <vt:lpstr>Mendel laid the groundwork for genetics</vt:lpstr>
      <vt:lpstr>Mendel’s data revealed patterns of inheritance</vt:lpstr>
      <vt:lpstr>Mendel’s data revealed patterns of inheritance</vt:lpstr>
      <vt:lpstr>Mendel’s data revealed patterns of inheritance</vt:lpstr>
      <vt:lpstr>Mendel’s data revealed patterns of inheritance</vt:lpstr>
      <vt:lpstr>Mendel’s data revealed patterns of inheritance</vt:lpstr>
      <vt:lpstr>PowerPoint Presentation</vt:lpstr>
      <vt:lpstr>PowerPoint Presentation</vt:lpstr>
      <vt:lpstr>Formative Assessment</vt:lpstr>
      <vt:lpstr>Quizziz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 and Heredity</dc:title>
  <dc:creator>Nayanna Mercado</dc:creator>
  <cp:lastModifiedBy>Carmen</cp:lastModifiedBy>
  <cp:revision>5</cp:revision>
  <dcterms:created xsi:type="dcterms:W3CDTF">2020-04-15T18:55:35Z</dcterms:created>
  <dcterms:modified xsi:type="dcterms:W3CDTF">2020-04-30T11:31:22Z</dcterms:modified>
</cp:coreProperties>
</file>